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6"/>
  </p:notesMasterIdLst>
  <p:handoutMasterIdLst>
    <p:handoutMasterId r:id="rId27"/>
  </p:handoutMasterIdLst>
  <p:sldIdLst>
    <p:sldId id="257" r:id="rId3"/>
    <p:sldId id="26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4" r:id="rId13"/>
    <p:sldId id="285" r:id="rId14"/>
    <p:sldId id="286" r:id="rId15"/>
    <p:sldId id="282" r:id="rId16"/>
    <p:sldId id="259" r:id="rId17"/>
    <p:sldId id="270" r:id="rId18"/>
    <p:sldId id="272" r:id="rId19"/>
    <p:sldId id="258" r:id="rId20"/>
    <p:sldId id="273" r:id="rId21"/>
    <p:sldId id="262" r:id="rId22"/>
    <p:sldId id="263" r:id="rId23"/>
    <p:sldId id="274" r:id="rId24"/>
    <p:sldId id="264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 autoAdjust="0"/>
    <p:restoredTop sz="94660"/>
  </p:normalViewPr>
  <p:slideViewPr>
    <p:cSldViewPr>
      <p:cViewPr varScale="1">
        <p:scale>
          <a:sx n="54" d="100"/>
          <a:sy n="54" d="100"/>
        </p:scale>
        <p:origin x="-86" y="-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631424"/>
        <c:axId val="92633344"/>
      </c:lineChart>
      <c:catAx>
        <c:axId val="92631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33344"/>
        <c:crosses val="autoZero"/>
        <c:auto val="1"/>
        <c:lblAlgn val="ctr"/>
        <c:lblOffset val="100"/>
        <c:noMultiLvlLbl val="0"/>
      </c:catAx>
      <c:valAx>
        <c:axId val="92633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3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F70AF45-7F05-453B-9B84-F6A146359D3C}">
      <dgm:prSet phldrT="[Text]"/>
      <dgm:spPr/>
      <dgm:t>
        <a:bodyPr/>
        <a:lstStyle/>
        <a:p>
          <a:r>
            <a:rPr lang="en-US" dirty="0" smtClean="0"/>
            <a:t>Task 1</a:t>
          </a:r>
          <a:endParaRPr lang="en-US" dirty="0"/>
        </a:p>
      </dgm:t>
    </dgm:pt>
    <dgm:pt modelId="{FE741D6D-7588-497C-B378-98F2629BB9EF}" type="parTrans" cxnId="{9D54F492-9A48-40B5-99B0-77A65815C721}">
      <dgm:prSet/>
      <dgm:spPr/>
      <dgm:t>
        <a:bodyPr/>
        <a:lstStyle/>
        <a:p>
          <a:endParaRPr lang="en-US"/>
        </a:p>
      </dgm:t>
    </dgm:pt>
    <dgm:pt modelId="{EF509D38-45B4-40DE-A0DF-06D9D2478DAC}" type="sibTrans" cxnId="{9D54F492-9A48-40B5-99B0-77A65815C721}">
      <dgm:prSet/>
      <dgm:spPr/>
      <dgm:t>
        <a:bodyPr/>
        <a:lstStyle/>
        <a:p>
          <a:endParaRPr lang="en-US"/>
        </a:p>
      </dgm:t>
    </dgm:pt>
    <dgm:pt modelId="{63CA2DEA-31F6-4CF4-88E6-63724842EACC}">
      <dgm:prSet phldrT="[Text]"/>
      <dgm:spPr/>
      <dgm:t>
        <a:bodyPr/>
        <a:lstStyle/>
        <a:p>
          <a:r>
            <a:rPr lang="en-US" dirty="0" smtClean="0"/>
            <a:t>Task 2</a:t>
          </a:r>
          <a:endParaRPr lang="en-US" dirty="0"/>
        </a:p>
      </dgm:t>
    </dgm:pt>
    <dgm:pt modelId="{F24D3743-3BAB-4121-937F-7A1AB8F2477A}" type="parTrans" cxnId="{8004C9FB-4B8F-4EDA-BFED-1E99947F14D1}">
      <dgm:prSet/>
      <dgm:spPr/>
      <dgm:t>
        <a:bodyPr/>
        <a:lstStyle/>
        <a:p>
          <a:endParaRPr lang="en-US"/>
        </a:p>
      </dgm:t>
    </dgm:pt>
    <dgm:pt modelId="{30559FF1-E3F5-41E8-94EA-9DDAAF7240F9}" type="sibTrans" cxnId="{8004C9FB-4B8F-4EDA-BFED-1E99947F14D1}">
      <dgm:prSet/>
      <dgm:spPr/>
      <dgm:t>
        <a:bodyPr/>
        <a:lstStyle/>
        <a:p>
          <a:endParaRPr lang="en-US"/>
        </a:p>
      </dgm:t>
    </dgm:pt>
    <dgm:pt modelId="{2A04600B-ADF7-4BE9-933C-2309B67F2DB8}">
      <dgm:prSet phldrT="[Text]"/>
      <dgm:spPr/>
      <dgm:t>
        <a:bodyPr/>
        <a:lstStyle/>
        <a:p>
          <a:r>
            <a:rPr lang="en-US" dirty="0" smtClean="0"/>
            <a:t>Task 3</a:t>
          </a:r>
          <a:endParaRPr lang="en-US" dirty="0"/>
        </a:p>
      </dgm:t>
    </dgm:pt>
    <dgm:pt modelId="{BC4974DB-2187-4F03-8E80-1FD9F1638001}" type="parTrans" cxnId="{63EAD1FB-574C-40DB-A937-07AFBB797323}">
      <dgm:prSet/>
      <dgm:spPr/>
      <dgm:t>
        <a:bodyPr/>
        <a:lstStyle/>
        <a:p>
          <a:endParaRPr lang="en-US"/>
        </a:p>
      </dgm:t>
    </dgm:pt>
    <dgm:pt modelId="{95CC6B17-9BC3-4B13-96B6-5372B8AF3CC0}" type="sibTrans" cxnId="{63EAD1FB-574C-40DB-A937-07AFBB797323}">
      <dgm:prSet/>
      <dgm:spPr/>
      <dgm:t>
        <a:bodyPr/>
        <a:lstStyle/>
        <a:p>
          <a:endParaRPr lang="en-US"/>
        </a:p>
      </dgm:t>
    </dgm:pt>
    <dgm:pt modelId="{89FFD1B1-83F5-4E55-AB67-A892038B615E}">
      <dgm:prSet phldrT="[Text]"/>
      <dgm:spPr/>
      <dgm:t>
        <a:bodyPr/>
        <a:lstStyle/>
        <a:p>
          <a:r>
            <a:rPr lang="en-US" dirty="0" smtClean="0"/>
            <a:t>Task 4</a:t>
          </a:r>
          <a:endParaRPr lang="en-US" dirty="0"/>
        </a:p>
      </dgm:t>
    </dgm:pt>
    <dgm:pt modelId="{960564C4-1CE0-4EE8-98B7-97E95C8A3DF6}" type="parTrans" cxnId="{0B035D58-4A3E-4B92-87EC-7E5CE1DA1EE8}">
      <dgm:prSet/>
      <dgm:spPr/>
      <dgm:t>
        <a:bodyPr/>
        <a:lstStyle/>
        <a:p>
          <a:endParaRPr lang="en-US"/>
        </a:p>
      </dgm:t>
    </dgm:pt>
    <dgm:pt modelId="{4FB5A869-F3B9-4CA5-91C3-28D47C1A7F10}" type="sibTrans" cxnId="{0B035D58-4A3E-4B92-87EC-7E5CE1DA1EE8}">
      <dgm:prSet/>
      <dgm:spPr/>
      <dgm:t>
        <a:bodyPr/>
        <a:lstStyle/>
        <a:p>
          <a:endParaRPr lang="en-US"/>
        </a:p>
      </dgm:t>
    </dgm:pt>
    <dgm:pt modelId="{7C63F5DD-85B9-42D3-8D98-A8E103092C2B}">
      <dgm:prSet phldrT="[Text]"/>
      <dgm:spPr/>
      <dgm:t>
        <a:bodyPr/>
        <a:lstStyle/>
        <a:p>
          <a:r>
            <a:rPr lang="en-US" dirty="0" smtClean="0"/>
            <a:t>Task 5</a:t>
          </a:r>
          <a:endParaRPr lang="en-US" dirty="0"/>
        </a:p>
      </dgm:t>
    </dgm:pt>
    <dgm:pt modelId="{A2B122DF-66F4-47D5-8861-25D521DE88D9}" type="parTrans" cxnId="{5D810978-30D9-4EEF-8462-9F1B23D73D78}">
      <dgm:prSet/>
      <dgm:spPr/>
      <dgm:t>
        <a:bodyPr/>
        <a:lstStyle/>
        <a:p>
          <a:endParaRPr lang="en-US"/>
        </a:p>
      </dgm:t>
    </dgm:pt>
    <dgm:pt modelId="{6A9FCCFE-E2A1-40B1-8168-6105E40DC83F}" type="sibTrans" cxnId="{5D810978-30D9-4EEF-8462-9F1B23D73D78}">
      <dgm:prSet/>
      <dgm:spPr/>
      <dgm:t>
        <a:bodyPr/>
        <a:lstStyle/>
        <a:p>
          <a:endParaRPr lang="en-US"/>
        </a:p>
      </dgm:t>
    </dgm:pt>
    <dgm:pt modelId="{C0539B89-AF0C-4162-9562-527BB4779069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9F3CEF-83BD-4749-A741-36ED36AAC48C}" type="pres">
      <dgm:prSet presAssocID="{01C62DA5-2A2F-436D-961C-27F71082B80A}" presName="cycle" presStyleCnt="0"/>
      <dgm:spPr/>
    </dgm:pt>
    <dgm:pt modelId="{8054AAE3-D4C6-4BAB-8D9D-88E7BBFD12E5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71727-5E12-4D96-AE1A-0D3EEA528ABE}" type="pres">
      <dgm:prSet presAssocID="{EF509D38-45B4-40DE-A0DF-06D9D2478DA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B545A5D-75C9-49DB-AD8B-B348DB1A7A4A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AA5A5-C0CF-4BAE-8E75-BF0E96369C22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0B52D-2A0F-4D47-83A4-4DDE411B4460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813D8-140F-424F-845A-D15528B6A811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F821F770-C360-4E61-B991-19A68055C566}" type="presOf" srcId="{7C63F5DD-85B9-42D3-8D98-A8E103092C2B}" destId="{B10813D8-140F-424F-845A-D15528B6A81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141262A7-7486-4855-8B18-6C0BFBC93191}" type="presOf" srcId="{01C62DA5-2A2F-436D-961C-27F71082B80A}" destId="{C0539B89-AF0C-4162-9562-527BB4779069}" srcOrd="0" destOrd="0" presId="urn:microsoft.com/office/officeart/2005/8/layout/cycle3"/>
    <dgm:cxn modelId="{3F1583E2-783D-4219-9D6A-3820970FEA83}" type="presOf" srcId="{63CA2DEA-31F6-4CF4-88E6-63724842EACC}" destId="{CB545A5D-75C9-49DB-AD8B-B348DB1A7A4A}" srcOrd="0" destOrd="0" presId="urn:microsoft.com/office/officeart/2005/8/layout/cycle3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6C29D7A2-F20D-4463-9325-1A0DDF2678DD}" type="presOf" srcId="{BF70AF45-7F05-453B-9B84-F6A146359D3C}" destId="{8054AAE3-D4C6-4BAB-8D9D-88E7BBFD12E5}" srcOrd="0" destOrd="0" presId="urn:microsoft.com/office/officeart/2005/8/layout/cycle3"/>
    <dgm:cxn modelId="{7900073E-0038-4ECD-A015-A6314D1A920F}" type="presOf" srcId="{EF509D38-45B4-40DE-A0DF-06D9D2478DAC}" destId="{E6D71727-5E12-4D96-AE1A-0D3EEA528ABE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223CE486-7CF8-4EF1-B612-A082B9F94D3D}" type="presOf" srcId="{89FFD1B1-83F5-4E55-AB67-A892038B615E}" destId="{00D0B52D-2A0F-4D47-83A4-4DDE411B4460}" srcOrd="0" destOrd="0" presId="urn:microsoft.com/office/officeart/2005/8/layout/cycle3"/>
    <dgm:cxn modelId="{9CA555C3-1D59-48BC-AC03-60E42655AAF6}" type="presOf" srcId="{2A04600B-ADF7-4BE9-933C-2309B67F2DB8}" destId="{7FAAA5A5-C0CF-4BAE-8E75-BF0E96369C22}" srcOrd="0" destOrd="0" presId="urn:microsoft.com/office/officeart/2005/8/layout/cycle3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F16EE5D2-13A3-467C-8408-FE4AEA5AE196}" type="presParOf" srcId="{C0539B89-AF0C-4162-9562-527BB4779069}" destId="{6D9F3CEF-83BD-4749-A741-36ED36AAC48C}" srcOrd="0" destOrd="0" presId="urn:microsoft.com/office/officeart/2005/8/layout/cycle3"/>
    <dgm:cxn modelId="{426D0986-58E2-4553-A785-9FB72C1178BC}" type="presParOf" srcId="{6D9F3CEF-83BD-4749-A741-36ED36AAC48C}" destId="{8054AAE3-D4C6-4BAB-8D9D-88E7BBFD12E5}" srcOrd="0" destOrd="0" presId="urn:microsoft.com/office/officeart/2005/8/layout/cycle3"/>
    <dgm:cxn modelId="{487877E7-A4C3-4269-A1A9-BEA3B7D66688}" type="presParOf" srcId="{6D9F3CEF-83BD-4749-A741-36ED36AAC48C}" destId="{E6D71727-5E12-4D96-AE1A-0D3EEA528ABE}" srcOrd="1" destOrd="0" presId="urn:microsoft.com/office/officeart/2005/8/layout/cycle3"/>
    <dgm:cxn modelId="{2705312F-FA8A-4BAB-B294-94D22FF46B2B}" type="presParOf" srcId="{6D9F3CEF-83BD-4749-A741-36ED36AAC48C}" destId="{CB545A5D-75C9-49DB-AD8B-B348DB1A7A4A}" srcOrd="2" destOrd="0" presId="urn:microsoft.com/office/officeart/2005/8/layout/cycle3"/>
    <dgm:cxn modelId="{DD30FA20-6404-4733-8668-14DD30E50648}" type="presParOf" srcId="{6D9F3CEF-83BD-4749-A741-36ED36AAC48C}" destId="{7FAAA5A5-C0CF-4BAE-8E75-BF0E96369C22}" srcOrd="3" destOrd="0" presId="urn:microsoft.com/office/officeart/2005/8/layout/cycle3"/>
    <dgm:cxn modelId="{4C1CD90C-DD9D-4A48-AFDD-4E81A8E90D79}" type="presParOf" srcId="{6D9F3CEF-83BD-4749-A741-36ED36AAC48C}" destId="{00D0B52D-2A0F-4D47-83A4-4DDE411B4460}" srcOrd="4" destOrd="0" presId="urn:microsoft.com/office/officeart/2005/8/layout/cycle3"/>
    <dgm:cxn modelId="{A80B6FFC-26AA-468B-956F-03259ECCF6AB}" type="presParOf" srcId="{6D9F3CEF-83BD-4749-A741-36ED36AAC48C}" destId="{B10813D8-140F-424F-845A-D15528B6A81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1727-5E12-4D96-AE1A-0D3EEA528ABE}">
      <dsp:nvSpPr>
        <dsp:cNvPr id="0" name=""/>
        <dsp:cNvSpPr/>
      </dsp:nvSpPr>
      <dsp:spPr>
        <a:xfrm>
          <a:off x="480298" y="241605"/>
          <a:ext cx="3684427" cy="3684427"/>
        </a:xfrm>
        <a:prstGeom prst="circularArrow">
          <a:avLst>
            <a:gd name="adj1" fmla="val 5544"/>
            <a:gd name="adj2" fmla="val 330680"/>
            <a:gd name="adj3" fmla="val 13871784"/>
            <a:gd name="adj4" fmla="val 17327897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4AAE3-D4C6-4BAB-8D9D-88E7BBFD12E5}">
      <dsp:nvSpPr>
        <dsp:cNvPr id="0" name=""/>
        <dsp:cNvSpPr/>
      </dsp:nvSpPr>
      <dsp:spPr>
        <a:xfrm>
          <a:off x="1495797" y="260992"/>
          <a:ext cx="1653429" cy="8267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Task 1</a:t>
          </a:r>
          <a:endParaRPr lang="en-US" sz="3200" kern="1200" dirty="0"/>
        </a:p>
      </dsp:txBody>
      <dsp:txXfrm>
        <a:off x="1536154" y="301349"/>
        <a:ext cx="1572715" cy="746000"/>
      </dsp:txXfrm>
    </dsp:sp>
    <dsp:sp modelId="{CB545A5D-75C9-49DB-AD8B-B348DB1A7A4A}">
      <dsp:nvSpPr>
        <dsp:cNvPr id="0" name=""/>
        <dsp:cNvSpPr/>
      </dsp:nvSpPr>
      <dsp:spPr>
        <a:xfrm>
          <a:off x="2990083" y="1346654"/>
          <a:ext cx="1653429" cy="826714"/>
        </a:xfrm>
        <a:prstGeom prst="roundRect">
          <a:avLst/>
        </a:prstGeom>
        <a:solidFill>
          <a:schemeClr val="accent3">
            <a:hueOff val="-1162421"/>
            <a:satOff val="-6074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Task 2</a:t>
          </a:r>
          <a:endParaRPr lang="en-US" sz="3200" kern="1200" dirty="0"/>
        </a:p>
      </dsp:txBody>
      <dsp:txXfrm>
        <a:off x="3030440" y="1387011"/>
        <a:ext cx="1572715" cy="746000"/>
      </dsp:txXfrm>
    </dsp:sp>
    <dsp:sp modelId="{7FAAA5A5-C0CF-4BAE-8E75-BF0E96369C22}">
      <dsp:nvSpPr>
        <dsp:cNvPr id="0" name=""/>
        <dsp:cNvSpPr/>
      </dsp:nvSpPr>
      <dsp:spPr>
        <a:xfrm>
          <a:off x="2419316" y="3103292"/>
          <a:ext cx="1653429" cy="826714"/>
        </a:xfrm>
        <a:prstGeom prst="roundRect">
          <a:avLst/>
        </a:prstGeom>
        <a:solidFill>
          <a:schemeClr val="accent3">
            <a:hueOff val="-2324843"/>
            <a:satOff val="-12148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Task 3</a:t>
          </a:r>
          <a:endParaRPr lang="en-US" sz="3200" kern="1200" dirty="0"/>
        </a:p>
      </dsp:txBody>
      <dsp:txXfrm>
        <a:off x="2459673" y="3143649"/>
        <a:ext cx="1572715" cy="746000"/>
      </dsp:txXfrm>
    </dsp:sp>
    <dsp:sp modelId="{00D0B52D-2A0F-4D47-83A4-4DDE411B4460}">
      <dsp:nvSpPr>
        <dsp:cNvPr id="0" name=""/>
        <dsp:cNvSpPr/>
      </dsp:nvSpPr>
      <dsp:spPr>
        <a:xfrm>
          <a:off x="572278" y="3103292"/>
          <a:ext cx="1653429" cy="826714"/>
        </a:xfrm>
        <a:prstGeom prst="roundRect">
          <a:avLst/>
        </a:prstGeom>
        <a:solidFill>
          <a:schemeClr val="accent3">
            <a:hueOff val="-3487264"/>
            <a:satOff val="-18223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Task 4</a:t>
          </a:r>
          <a:endParaRPr lang="en-US" sz="3200" kern="1200" dirty="0"/>
        </a:p>
      </dsp:txBody>
      <dsp:txXfrm>
        <a:off x="612635" y="3143649"/>
        <a:ext cx="1572715" cy="746000"/>
      </dsp:txXfrm>
    </dsp:sp>
    <dsp:sp modelId="{B10813D8-140F-424F-845A-D15528B6A811}">
      <dsp:nvSpPr>
        <dsp:cNvPr id="0" name=""/>
        <dsp:cNvSpPr/>
      </dsp:nvSpPr>
      <dsp:spPr>
        <a:xfrm>
          <a:off x="1512" y="1346654"/>
          <a:ext cx="1653429" cy="826714"/>
        </a:xfrm>
        <a:prstGeom prst="roundRect">
          <a:avLst/>
        </a:prstGeom>
        <a:solidFill>
          <a:schemeClr val="accent3">
            <a:hueOff val="-4649685"/>
            <a:satOff val="-2429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Task 5</a:t>
          </a:r>
          <a:endParaRPr lang="en-US" sz="3200" kern="1200" dirty="0"/>
        </a:p>
      </dsp:txBody>
      <dsp:txXfrm>
        <a:off x="41869" y="1387011"/>
        <a:ext cx="1572715" cy="74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2/11/2014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2/11/2014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914400"/>
            <a:ext cx="9144000" cy="35052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4958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9012" y="6280151"/>
            <a:ext cx="1320059" cy="273049"/>
          </a:xfrm>
        </p:spPr>
        <p:txBody>
          <a:bodyPr/>
          <a:lstStyle/>
          <a:p>
            <a:fld id="{83829175-527E-46A3-863C-1BB1F163B84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7950" y="6280151"/>
            <a:ext cx="6862462" cy="27304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3012" y="6280151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8210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0" orient="horz" pos="2160" userDrawn="1">
          <p15:clr>
            <a:srgbClr val="FBAE40"/>
          </p15:clr>
        </p15:guide>
        <p15:guide id="1" pos="6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1260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21260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611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990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3246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3246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3246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671" userDrawn="1">
          <p15:clr>
            <a:srgbClr val="F26B43"/>
          </p15:clr>
        </p15:guide>
        <p15:guide id="3" pos="6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you know about Area???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Fun with Surfaces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you know about Area??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9525000" cy="545068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Use what you have learned thus far to find the area of this figure.  </a:t>
            </a:r>
            <a:endParaRPr lang="en-US" sz="2400" dirty="0"/>
          </a:p>
        </p:txBody>
      </p:sp>
      <p:sp>
        <p:nvSpPr>
          <p:cNvPr id="8" name="Cross 7"/>
          <p:cNvSpPr/>
          <p:nvPr/>
        </p:nvSpPr>
        <p:spPr>
          <a:xfrm>
            <a:off x="1598612" y="2895600"/>
            <a:ext cx="3276600" cy="2438400"/>
          </a:xfrm>
          <a:prstGeom prst="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4869520" y="3505200"/>
            <a:ext cx="609600" cy="12192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/>
          <p:cNvSpPr/>
          <p:nvPr/>
        </p:nvSpPr>
        <p:spPr>
          <a:xfrm flipH="1">
            <a:off x="989012" y="3505200"/>
            <a:ext cx="609600" cy="12192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>
            <a:off x="1703116" y="5334000"/>
            <a:ext cx="1524000" cy="685800"/>
          </a:xfrm>
          <a:prstGeom prst="parallelogram">
            <a:avLst>
              <a:gd name="adj" fmla="val 742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arallelogram 59"/>
          <p:cNvSpPr/>
          <p:nvPr/>
        </p:nvSpPr>
        <p:spPr>
          <a:xfrm flipH="1">
            <a:off x="3254080" y="5334000"/>
            <a:ext cx="1524000" cy="685800"/>
          </a:xfrm>
          <a:prstGeom prst="parallelogram">
            <a:avLst>
              <a:gd name="adj" fmla="val 742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208212" y="2514600"/>
            <a:ext cx="2057400" cy="381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2"/>
          </p:cNvCxnSpPr>
          <p:nvPr/>
        </p:nvCxnSpPr>
        <p:spPr>
          <a:xfrm>
            <a:off x="2208212" y="2895600"/>
            <a:ext cx="2057400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6412" y="284226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24”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579812" y="2373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13”</a:t>
            </a:r>
            <a:endParaRPr lang="en-US" dirty="0"/>
          </a:p>
        </p:txBody>
      </p:sp>
      <p:cxnSp>
        <p:nvCxnSpPr>
          <p:cNvPr id="62" name="Straight Connector 61"/>
          <p:cNvCxnSpPr>
            <a:stCxn id="16" idx="0"/>
          </p:cNvCxnSpPr>
          <p:nvPr/>
        </p:nvCxnSpPr>
        <p:spPr>
          <a:xfrm>
            <a:off x="3236912" y="2514600"/>
            <a:ext cx="17168" cy="38100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101680" y="2743200"/>
            <a:ext cx="152400" cy="152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404700" y="321564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7”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608512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10”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960812" y="302514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7”</a:t>
            </a:r>
            <a:endParaRPr lang="en-US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4265612" y="3505200"/>
            <a:ext cx="0" cy="121920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808412" y="390906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12”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945572" y="483286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7”</a:t>
            </a:r>
            <a:endParaRPr lang="en-US" dirty="0"/>
          </a:p>
        </p:txBody>
      </p:sp>
      <p:cxnSp>
        <p:nvCxnSpPr>
          <p:cNvPr id="83" name="Straight Connector 82"/>
          <p:cNvCxnSpPr>
            <a:endCxn id="60" idx="3"/>
          </p:cNvCxnSpPr>
          <p:nvPr/>
        </p:nvCxnSpPr>
        <p:spPr>
          <a:xfrm>
            <a:off x="4265612" y="5334000"/>
            <a:ext cx="5006" cy="68580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945572" y="54922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7”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5789612" y="2615476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figure can be cut into pieces (there are many ways this can be done) and the area calculated.  The figure is symmetric with a vertical axis of symmetry right down the middle.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50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you know about Area??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9677400" cy="786676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So we’ve discussed how to find the area of several types of figures, but what common shape </a:t>
            </a:r>
            <a:r>
              <a:rPr lang="en-US" sz="2400" dirty="0" smtClean="0"/>
              <a:t>has been conspicuously absent?</a:t>
            </a:r>
            <a:r>
              <a:rPr lang="en-US" sz="2400" dirty="0" smtClean="0"/>
              <a:t>.  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5789612" y="2826603"/>
                <a:ext cx="4953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area of a circle is found by the equation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sz="2400" i="1" dirty="0" smtClean="0">
                        <a:latin typeface="Cambria Math"/>
                      </a:rPr>
                      <m:t> =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612" y="2826603"/>
                <a:ext cx="4953000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970" t="-5882" r="-49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2055812" y="2743200"/>
            <a:ext cx="28194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55812" y="4084900"/>
            <a:ext cx="2819400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75012" y="37835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24”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6018212" y="4084900"/>
                <a:ext cx="4953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So this circle has an area of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sz="2400" i="1" dirty="0" smtClean="0">
                        <a:latin typeface="Cambria Math"/>
                      </a:rPr>
                      <m:t> =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=36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400" dirty="0" smtClean="0"/>
                  <a:t> square inches</a:t>
                </a:r>
                <a:endParaRPr lang="en-US" sz="24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212" y="4084900"/>
                <a:ext cx="49530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84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408612" y="5253335"/>
                <a:ext cx="6172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Or approximately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113.1 </m:t>
                    </m:r>
                  </m:oMath>
                </a14:m>
                <a:r>
                  <a:rPr lang="en-US" sz="2400" dirty="0" smtClean="0"/>
                  <a:t>square inches</a:t>
                </a:r>
                <a:endParaRPr lang="en-US" sz="24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612" y="5253335"/>
                <a:ext cx="61722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48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4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2" grpId="0" animBg="1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you know about Area??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9296400" cy="45720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How can we use that to find these areas?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408701" y="3653048"/>
            <a:ext cx="59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38”</a:t>
            </a:r>
            <a:endParaRPr lang="en-US" dirty="0"/>
          </a:p>
        </p:txBody>
      </p:sp>
      <p:sp>
        <p:nvSpPr>
          <p:cNvPr id="3" name="Pie 2"/>
          <p:cNvSpPr/>
          <p:nvPr/>
        </p:nvSpPr>
        <p:spPr>
          <a:xfrm>
            <a:off x="3198812" y="2590800"/>
            <a:ext cx="2438400" cy="243840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hord 3"/>
          <p:cNvSpPr/>
          <p:nvPr/>
        </p:nvSpPr>
        <p:spPr>
          <a:xfrm>
            <a:off x="1065212" y="2362201"/>
            <a:ext cx="2686979" cy="2667000"/>
          </a:xfrm>
          <a:prstGeom prst="chord">
            <a:avLst>
              <a:gd name="adj1" fmla="val 5316058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22116" y="3560621"/>
            <a:ext cx="266700" cy="266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e 14"/>
          <p:cNvSpPr/>
          <p:nvPr/>
        </p:nvSpPr>
        <p:spPr>
          <a:xfrm rot="12274226">
            <a:off x="6183135" y="2603323"/>
            <a:ext cx="2419723" cy="2419723"/>
          </a:xfrm>
          <a:prstGeom prst="pie">
            <a:avLst>
              <a:gd name="adj1" fmla="val 0"/>
              <a:gd name="adj2" fmla="val 18217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9012" y="37528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8”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59350" y="321259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12”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744758" y="3663955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60</m:t>
                      </m:r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758" y="3663955"/>
                <a:ext cx="5334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ie 18"/>
          <p:cNvSpPr/>
          <p:nvPr/>
        </p:nvSpPr>
        <p:spPr>
          <a:xfrm rot="13904204">
            <a:off x="8056339" y="2254342"/>
            <a:ext cx="3621265" cy="3647800"/>
          </a:xfrm>
          <a:prstGeom prst="pie">
            <a:avLst>
              <a:gd name="adj1" fmla="val 0"/>
              <a:gd name="adj2" fmla="val 4720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08316" y="3364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16”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9599612" y="3479702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79</m:t>
                      </m:r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612" y="3479702"/>
                <a:ext cx="5334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08012" y="5105400"/>
                <a:ext cx="2740289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𝐴</m:t>
                      </m:r>
                      <m:r>
                        <a:rPr lang="en-US" i="1" dirty="0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b="0" i="0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0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dirty="0" smtClean="0">
                              <a:latin typeface="Cambria Math"/>
                              <a:ea typeface="Cambria Math"/>
                            </a:rPr>
                            <m:t>π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19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𝑠𝑞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5105400"/>
                <a:ext cx="2740289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55612" y="5638800"/>
                <a:ext cx="3599208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𝐴</m:t>
                      </m:r>
                      <m:r>
                        <a:rPr lang="en-US" i="1" dirty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361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≈567.1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𝑠𝑞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5638800"/>
                <a:ext cx="3599208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427412" y="5181600"/>
                <a:ext cx="2740289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𝐴</m:t>
                      </m:r>
                      <m:r>
                        <a:rPr lang="en-US" i="1" dirty="0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b="0" i="0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0" dirty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b="0" i="0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dirty="0" smtClean="0">
                              <a:latin typeface="Cambria Math"/>
                              <a:ea typeface="Cambria Math"/>
                            </a:rPr>
                            <m:t>π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𝑠𝑞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412" y="5181600"/>
                <a:ext cx="2740289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122612" y="5791200"/>
                <a:ext cx="3599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𝐴</m:t>
                      </m:r>
                      <m:r>
                        <a:rPr lang="en-US" i="1" dirty="0" smtClean="0">
                          <a:latin typeface="Cambria Math"/>
                        </a:rPr>
                        <m:t> =48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≈150.8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𝑠𝑞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612" y="5791200"/>
                <a:ext cx="359920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076604" y="5181600"/>
                <a:ext cx="2740289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𝐴</m:t>
                      </m:r>
                      <m:r>
                        <a:rPr lang="en-US" i="1" dirty="0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b="0" i="0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0" dirty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b="0" i="0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dirty="0" smtClean="0">
                              <a:latin typeface="Cambria Math"/>
                              <a:ea typeface="Cambria Math"/>
                            </a:rPr>
                            <m:t>π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𝑠𝑞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604" y="5181600"/>
                <a:ext cx="2740289" cy="6183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771804" y="5791200"/>
                <a:ext cx="3599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𝐴</m:t>
                      </m:r>
                      <m:r>
                        <a:rPr lang="en-US" i="1" dirty="0" smtClean="0">
                          <a:latin typeface="Cambria Math"/>
                        </a:rPr>
                        <m:t> =120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≈377.0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𝑠𝑞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804" y="5791200"/>
                <a:ext cx="359920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380412" y="4267200"/>
                <a:ext cx="2740289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𝐴</m:t>
                      </m:r>
                      <m:r>
                        <a:rPr lang="en-US" i="1" dirty="0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b="0" i="0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/>
                            </a:rPr>
                            <m:t>79</m:t>
                          </m:r>
                        </m:num>
                        <m:den>
                          <m:r>
                            <a:rPr lang="en-US" b="0" i="0" dirty="0" smtClean="0">
                              <a:latin typeface="Cambria Math"/>
                            </a:rPr>
                            <m:t>360</m:t>
                          </m:r>
                        </m:den>
                      </m:f>
                      <m:d>
                        <m:dPr>
                          <m:ctrlPr>
                            <a:rPr lang="en-US" b="0" i="0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dirty="0" smtClean="0">
                              <a:latin typeface="Cambria Math"/>
                              <a:ea typeface="Cambria Math"/>
                            </a:rPr>
                            <m:t>π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16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𝑠𝑞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412" y="4267200"/>
                <a:ext cx="2740289" cy="61831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7800008" y="4800600"/>
                <a:ext cx="3599208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𝐴</m:t>
                      </m:r>
                      <m:r>
                        <a:rPr lang="en-US" i="1" dirty="0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2528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45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≈176.5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𝑠𝑞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008" y="4800600"/>
                <a:ext cx="3599208" cy="61837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8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  <p:bldP spid="17" grpId="0"/>
      <p:bldP spid="18" grpId="0"/>
      <p:bldP spid="20" grpId="0"/>
      <p:bldP spid="21" grpId="0"/>
      <p:bldP spid="6" grpId="0"/>
      <p:bldP spid="22" grpId="0"/>
      <p:bldP spid="23" grpId="0"/>
      <p:bldP spid="24" grpId="0"/>
      <p:bldP spid="26" grpId="0"/>
      <p:bldP spid="27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you know about Area??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9296400" cy="45720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So now it gets interesting…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65212" y="2217003"/>
            <a:ext cx="998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Gwinnett County has a problem in the larger of the two lakes at </a:t>
            </a:r>
            <a:r>
              <a:rPr lang="en-US" sz="2200" dirty="0" err="1" smtClean="0"/>
              <a:t>Tribble</a:t>
            </a:r>
            <a:r>
              <a:rPr lang="en-US" sz="2200" dirty="0" smtClean="0"/>
              <a:t> Mill Park.  To treat the problem, they need to know the surface area of the lake.  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" r="5301" b="2684"/>
          <a:stretch/>
        </p:blipFill>
        <p:spPr bwMode="auto">
          <a:xfrm>
            <a:off x="3747522" y="3048000"/>
            <a:ext cx="6892343" cy="311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65212" y="3040559"/>
            <a:ext cx="2514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Your task is to divide the lake into sections  and find its total area.  There are many correct ways to do this.  Be careful in your calculations!</a:t>
            </a:r>
            <a:endParaRPr lang="en-US" sz="22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722812" y="4724400"/>
            <a:ext cx="0" cy="980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298122" y="4724400"/>
            <a:ext cx="0" cy="980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298122" y="4267200"/>
            <a:ext cx="0" cy="17249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873432" y="4724400"/>
            <a:ext cx="0" cy="980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873432" y="4267200"/>
            <a:ext cx="0" cy="17249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448742" y="4724400"/>
            <a:ext cx="0" cy="980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448742" y="4267200"/>
            <a:ext cx="0" cy="17249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024052" y="4724400"/>
            <a:ext cx="0" cy="980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024052" y="3124200"/>
            <a:ext cx="0" cy="28679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599362" y="4724400"/>
            <a:ext cx="0" cy="980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599362" y="3116580"/>
            <a:ext cx="0" cy="28755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8174672" y="4724400"/>
            <a:ext cx="0" cy="980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174672" y="3124200"/>
            <a:ext cx="0" cy="28679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749982" y="4724400"/>
            <a:ext cx="0" cy="980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749982" y="3124200"/>
            <a:ext cx="0" cy="28679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9325292" y="4724400"/>
            <a:ext cx="0" cy="980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9325292" y="3124200"/>
            <a:ext cx="0" cy="2867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900602" y="4724400"/>
            <a:ext cx="0" cy="980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9900602" y="3124200"/>
            <a:ext cx="0" cy="2867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0475912" y="3124200"/>
            <a:ext cx="0" cy="2867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V="1">
            <a:off x="9099036" y="4926769"/>
            <a:ext cx="0" cy="980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V="1">
            <a:off x="9112688" y="4352486"/>
            <a:ext cx="0" cy="980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147502" y="5417820"/>
            <a:ext cx="6328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2" t="83245" r="5301" b="10082"/>
          <a:stretch/>
        </p:blipFill>
        <p:spPr bwMode="auto">
          <a:xfrm>
            <a:off x="3785747" y="5919594"/>
            <a:ext cx="1394265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Connector 56"/>
          <p:cNvCxnSpPr/>
          <p:nvPr/>
        </p:nvCxnSpPr>
        <p:spPr>
          <a:xfrm rot="5400000" flipV="1">
            <a:off x="9133960" y="3777176"/>
            <a:ext cx="0" cy="980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147502" y="4842510"/>
            <a:ext cx="6328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47502" y="4267200"/>
            <a:ext cx="0" cy="17249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V="1">
            <a:off x="9133960" y="3201866"/>
            <a:ext cx="0" cy="980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722812" y="4267200"/>
            <a:ext cx="0" cy="17249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147502" y="4267200"/>
            <a:ext cx="6328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024052" y="3116580"/>
            <a:ext cx="34518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024052" y="3691890"/>
            <a:ext cx="34518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" name="TextBox 1060"/>
          <p:cNvSpPr txBox="1"/>
          <p:nvPr/>
        </p:nvSpPr>
        <p:spPr>
          <a:xfrm>
            <a:off x="10514012" y="3276600"/>
            <a:ext cx="40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10515600" y="3806984"/>
            <a:ext cx="40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10515600" y="4369676"/>
            <a:ext cx="40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10515600" y="4944986"/>
            <a:ext cx="40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10515600" y="5519782"/>
            <a:ext cx="40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3" r="88405" b="2684"/>
          <a:stretch/>
        </p:blipFill>
        <p:spPr bwMode="auto">
          <a:xfrm>
            <a:off x="4101534" y="3792856"/>
            <a:ext cx="843846" cy="32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Straight Connector 53"/>
          <p:cNvCxnSpPr/>
          <p:nvPr/>
        </p:nvCxnSpPr>
        <p:spPr>
          <a:xfrm>
            <a:off x="4147502" y="5992103"/>
            <a:ext cx="63284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279105" y="5959122"/>
            <a:ext cx="40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4848665" y="5955268"/>
            <a:ext cx="40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5458265" y="5957668"/>
            <a:ext cx="40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5997281" y="5957668"/>
            <a:ext cx="40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6609642" y="5955268"/>
            <a:ext cx="40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7174081" y="5961522"/>
            <a:ext cx="40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7743641" y="5957668"/>
            <a:ext cx="40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8353241" y="5960068"/>
            <a:ext cx="40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892257" y="5960068"/>
            <a:ext cx="40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9447212" y="5957668"/>
            <a:ext cx="70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9994650" y="5961128"/>
            <a:ext cx="70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8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and Content Layout with Chart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101415"/>
              </p:ext>
            </p:extLst>
          </p:nvPr>
        </p:nvGraphicFramePr>
        <p:xfrm>
          <a:off x="1065213" y="1828800"/>
          <a:ext cx="960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Content Layout with Table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First bullet point here</a:t>
            </a:r>
          </a:p>
          <a:p>
            <a:r>
              <a:rPr lang="en-US" smtClean="0"/>
              <a:t>Second bullet point here</a:t>
            </a:r>
          </a:p>
          <a:p>
            <a:r>
              <a:rPr lang="en-US" smtClean="0"/>
              <a:t>Third bullet point here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3682538"/>
              </p:ext>
            </p:extLst>
          </p:nvPr>
        </p:nvGraphicFramePr>
        <p:xfrm>
          <a:off x="6018213" y="1828800"/>
          <a:ext cx="46482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1549400"/>
                <a:gridCol w="1549400"/>
              </a:tblGrid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B</a:t>
                      </a:r>
                      <a:endParaRPr lang="en-US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Content Layout with SmartArt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0609735"/>
              </p:ext>
            </p:extLst>
          </p:nvPr>
        </p:nvGraphicFramePr>
        <p:xfrm>
          <a:off x="1065213" y="1828800"/>
          <a:ext cx="464502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First bullet point here</a:t>
            </a:r>
          </a:p>
          <a:p>
            <a:r>
              <a:rPr lang="en-US" smtClean="0"/>
              <a:t>Second bullet point here</a:t>
            </a:r>
          </a:p>
          <a:p>
            <a:r>
              <a:rPr lang="en-US" smtClean="0"/>
              <a:t>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you know about Area??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6019800" cy="457200"/>
          </a:xfrm>
        </p:spPr>
        <p:txBody>
          <a:bodyPr/>
          <a:lstStyle/>
          <a:p>
            <a:pPr lvl="0"/>
            <a:r>
              <a:rPr lang="en-US" dirty="0" smtClean="0"/>
              <a:t>How would you find the area of this shape??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55812" y="3158252"/>
            <a:ext cx="6768148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42301" y="34348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1412" y="4148852"/>
            <a:ext cx="75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7812" y="4545147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area of a rectangle is found by multiplying it’s length by it’s width.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79796" y="5334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 </a:t>
            </a:r>
            <a:r>
              <a:rPr lang="en-US" dirty="0" err="1" smtClean="0"/>
              <a:t>ft</a:t>
            </a:r>
            <a:r>
              <a:rPr lang="en-US" dirty="0" smtClean="0"/>
              <a:t> x 3 </a:t>
            </a:r>
            <a:r>
              <a:rPr lang="en-US" dirty="0" err="1" smtClean="0"/>
              <a:t>ft</a:t>
            </a:r>
            <a:r>
              <a:rPr lang="en-US" dirty="0" smtClean="0"/>
              <a:t>  = 51 square feet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you know about Area??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6019800" cy="457200"/>
          </a:xfrm>
        </p:spPr>
        <p:txBody>
          <a:bodyPr/>
          <a:lstStyle/>
          <a:p>
            <a:pPr lvl="0"/>
            <a:r>
              <a:rPr lang="en-US" dirty="0" smtClean="0"/>
              <a:t>How about this shape??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8479" y="4148852"/>
            <a:ext cx="75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4054" y="4148852"/>
            <a:ext cx="4342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area of a triangle is found by multiplying it’s base by it’s height and dividing the result by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97713" y="5730118"/>
                <a:ext cx="3962400" cy="496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34(3)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= 51 square feet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713" y="5730118"/>
                <a:ext cx="3962400" cy="496354"/>
              </a:xfrm>
              <a:prstGeom prst="rect">
                <a:avLst/>
              </a:prstGeom>
              <a:blipFill rotWithShape="1">
                <a:blip r:embed="rId2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>
            <a:off x="1446212" y="2590800"/>
            <a:ext cx="6253089" cy="1447800"/>
          </a:xfrm>
          <a:prstGeom prst="triangle">
            <a:avLst>
              <a:gd name="adj" fmla="val 76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54381" y="31300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ft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46812" y="2590800"/>
            <a:ext cx="0" cy="1447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46812" y="3810000"/>
            <a:ext cx="2286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39584" y="5074298"/>
            <a:ext cx="434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base and the height will always form a right angle.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2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  <p:bldP spid="5" grpId="0" animBg="1"/>
      <p:bldP spid="3" grpId="0"/>
      <p:bldP spid="12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you know about Area??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6019800" cy="457200"/>
          </a:xfrm>
        </p:spPr>
        <p:txBody>
          <a:bodyPr/>
          <a:lstStyle/>
          <a:p>
            <a:pPr lvl="0"/>
            <a:r>
              <a:rPr lang="en-US" dirty="0" smtClean="0"/>
              <a:t>How will this change things??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23052" y="4148852"/>
            <a:ext cx="75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29238" y="2590800"/>
            <a:ext cx="397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area here is unaffected.  The base and the height are the same.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75612" y="4537050"/>
                <a:ext cx="3962400" cy="496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34(3)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= 51 square feet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612" y="4537050"/>
                <a:ext cx="3962400" cy="496354"/>
              </a:xfrm>
              <a:prstGeom prst="rect">
                <a:avLst/>
              </a:prstGeom>
              <a:blipFill rotWithShape="1">
                <a:blip r:embed="rId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314838" y="31300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ft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46812" y="2590800"/>
            <a:ext cx="0" cy="1447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46812" y="3841230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34038" y="3493865"/>
            <a:ext cx="366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base of the triangle may have to be extended to create a right angle with the height..</a:t>
            </a:r>
            <a:endParaRPr lang="en-US" dirty="0"/>
          </a:p>
        </p:txBody>
      </p:sp>
      <p:sp>
        <p:nvSpPr>
          <p:cNvPr id="2" name="Isosceles Triangle 1"/>
          <p:cNvSpPr/>
          <p:nvPr/>
        </p:nvSpPr>
        <p:spPr>
          <a:xfrm rot="9546200">
            <a:off x="2513998" y="3303114"/>
            <a:ext cx="4062113" cy="1013773"/>
          </a:xfrm>
          <a:prstGeom prst="triangle">
            <a:avLst>
              <a:gd name="adj" fmla="val 34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2" idx="0"/>
          </p:cNvCxnSpPr>
          <p:nvPr/>
        </p:nvCxnSpPr>
        <p:spPr>
          <a:xfrm>
            <a:off x="5299267" y="4064619"/>
            <a:ext cx="947545" cy="521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1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  <p:bldP spid="3" grpId="0"/>
      <p:bldP spid="12" grpId="0" animBg="1"/>
      <p:bldP spid="1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you know about Area??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7010400" cy="457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What is this shape?  How would you find it’s area?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5012" y="4173863"/>
            <a:ext cx="75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64030" y="2209456"/>
            <a:ext cx="397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parallelogram.  Both sets of sides are parallel to each other.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48986" y="5410891"/>
                <a:ext cx="3962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𝐴</m:t>
                      </m:r>
                      <m:r>
                        <a:rPr lang="en-US" b="0" i="1" dirty="0" smtClean="0">
                          <a:latin typeface="Cambria Math"/>
                        </a:rPr>
                        <m:t>=17 </m:t>
                      </m:r>
                      <m:r>
                        <a:rPr lang="en-US" b="0" i="1" dirty="0" smtClean="0">
                          <a:latin typeface="Cambria Math"/>
                        </a:rPr>
                        <m:t>𝑓𝑡</m:t>
                      </m:r>
                      <m:r>
                        <a:rPr lang="en-US" b="0" i="1" dirty="0" smtClean="0">
                          <a:latin typeface="Cambria Math"/>
                        </a:rPr>
                        <m:t> ∗3 </m:t>
                      </m:r>
                      <m:r>
                        <a:rPr lang="en-US" b="0" i="1" dirty="0" smtClean="0">
                          <a:latin typeface="Cambria Math"/>
                        </a:rPr>
                        <m:t>𝑓𝑡</m:t>
                      </m:r>
                      <m:r>
                        <a:rPr lang="en-US" b="0" i="1" dirty="0" smtClean="0">
                          <a:latin typeface="Cambria Math"/>
                        </a:rPr>
                        <m:t>=51 </m:t>
                      </m:r>
                      <m:r>
                        <a:rPr lang="en-US" b="0" i="1" dirty="0" smtClean="0">
                          <a:latin typeface="Cambria Math"/>
                        </a:rPr>
                        <m:t>𝑠𝑞𝑢𝑎𝑟𝑒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𝑓𝑒𝑒𝑡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986" y="5410891"/>
                <a:ext cx="396240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713412" y="311620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60656" y="2863602"/>
            <a:ext cx="3665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really a trick question…right now we don’t have enough information to find the area.  But how would we?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1012" y="2590800"/>
            <a:ext cx="3548255" cy="147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5298622" y="2581021"/>
            <a:ext cx="473772" cy="148359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42602" y="3821029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 rot="10800000">
            <a:off x="1278572" y="2592379"/>
            <a:ext cx="473772" cy="148359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97430" y="4009072"/>
            <a:ext cx="366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if we cut up our shape into smaller shapes?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752345" y="2592379"/>
            <a:ext cx="0" cy="14835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69636" y="2559068"/>
            <a:ext cx="0" cy="14835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49830" y="4599801"/>
            <a:ext cx="366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if we rearrange our shapes a bit…..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52345" y="307925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752345" y="3826240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02230" y="524887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OK, now it’s evident…it’s like a rectangle where the length is the base, and the width is the ____________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597267" y="5784237"/>
            <a:ext cx="83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26" name="Right Triangle 25"/>
          <p:cNvSpPr/>
          <p:nvPr/>
        </p:nvSpPr>
        <p:spPr>
          <a:xfrm rot="10800000">
            <a:off x="5298622" y="2595323"/>
            <a:ext cx="473772" cy="148359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rot="10800000">
            <a:off x="1273175" y="2598420"/>
            <a:ext cx="473772" cy="146619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89350" y="4800946"/>
            <a:ext cx="45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we still need a figure for our height…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  <p:bldP spid="3" grpId="0"/>
      <p:bldP spid="15" grpId="0"/>
      <p:bldP spid="12" grpId="0" animBg="1"/>
      <p:bldP spid="16" grpId="0" animBg="1"/>
      <p:bldP spid="17" grpId="0"/>
      <p:bldP spid="21" grpId="0"/>
      <p:bldP spid="22" grpId="0"/>
      <p:bldP spid="23" grpId="0" animBg="1"/>
      <p:bldP spid="24" grpId="0"/>
      <p:bldP spid="25" grpId="0"/>
      <p:bldP spid="26" grpId="0" animBg="1"/>
      <p:bldP spid="26" grpId="1" animBg="1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you know about Area??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7010400" cy="457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I’m sure you won’t be trapped by this one.   Name it!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7289" y="4090992"/>
            <a:ext cx="53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64030" y="2209456"/>
            <a:ext cx="4707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TRAPEZOID.</a:t>
            </a:r>
          </a:p>
          <a:p>
            <a:r>
              <a:rPr lang="en-US" dirty="0" smtClean="0"/>
              <a:t>It has one set of parallel sides, called bases.  The other set of sides are known as the legs.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84812" y="3116201"/>
                <a:ext cx="1143000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ft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812" y="3116201"/>
                <a:ext cx="1143000" cy="395429"/>
              </a:xfrm>
              <a:prstGeom prst="rect">
                <a:avLst/>
              </a:prstGeom>
              <a:blipFill rotWithShape="1">
                <a:blip r:embed="rId2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436812" y="2590800"/>
            <a:ext cx="2862455" cy="147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42602" y="3821029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37467" y="3170872"/>
            <a:ext cx="3665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more than one way to find the area of this shape.  One way is to cut up the shape into more manageable shapes and then add them together.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450464" y="2607394"/>
            <a:ext cx="0" cy="14835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69636" y="2590800"/>
            <a:ext cx="0" cy="145186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45744" y="4589078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we are lacking some values.  How would we find the </a:t>
            </a:r>
            <a:r>
              <a:rPr lang="en-US" b="1" u="sng" dirty="0" smtClean="0"/>
              <a:t>height</a:t>
            </a:r>
            <a:r>
              <a:rPr lang="en-US" dirty="0" smtClean="0"/>
              <a:t> of this shape?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17612" y="3106328"/>
            <a:ext cx="66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450464" y="3828889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>
            <a:off x="5550727" y="3300867"/>
            <a:ext cx="261745" cy="76375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>
            <a:off x="5299267" y="2588927"/>
            <a:ext cx="261745" cy="75221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99267" y="3341141"/>
            <a:ext cx="251460" cy="723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H="1">
            <a:off x="1902079" y="2588270"/>
            <a:ext cx="534733" cy="74525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/>
          <p:cNvSpPr/>
          <p:nvPr/>
        </p:nvSpPr>
        <p:spPr>
          <a:xfrm flipH="1">
            <a:off x="1374966" y="3319368"/>
            <a:ext cx="534733" cy="74525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9699" y="3310911"/>
            <a:ext cx="527113" cy="753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endCxn id="6" idx="1"/>
          </p:cNvCxnSpPr>
          <p:nvPr/>
        </p:nvCxnSpPr>
        <p:spPr>
          <a:xfrm>
            <a:off x="1377443" y="4275658"/>
            <a:ext cx="29984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50618" y="4275658"/>
            <a:ext cx="29984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377443" y="4189786"/>
            <a:ext cx="0" cy="171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463927" y="4198244"/>
            <a:ext cx="0" cy="171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02577" y="2238062"/>
            <a:ext cx="95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 </a:t>
            </a:r>
            <a:r>
              <a:rPr lang="en-US" dirty="0" err="1" smtClean="0"/>
              <a:t>ft</a:t>
            </a:r>
            <a:endParaRPr lang="en-US" dirty="0"/>
          </a:p>
        </p:txBody>
      </p:sp>
      <p:cxnSp>
        <p:nvCxnSpPr>
          <p:cNvPr id="40" name="Straight Connector 39"/>
          <p:cNvCxnSpPr>
            <a:endCxn id="39" idx="1"/>
          </p:cNvCxnSpPr>
          <p:nvPr/>
        </p:nvCxnSpPr>
        <p:spPr>
          <a:xfrm>
            <a:off x="2450464" y="2422728"/>
            <a:ext cx="11521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194366" y="2422728"/>
            <a:ext cx="107693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459578" y="2330074"/>
            <a:ext cx="0" cy="171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71297" y="2345314"/>
            <a:ext cx="0" cy="171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8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3" grpId="0"/>
      <p:bldP spid="12" grpId="0" animBg="1"/>
      <p:bldP spid="17" grpId="0"/>
      <p:bldP spid="21" grpId="0"/>
      <p:bldP spid="22" grpId="0"/>
      <p:bldP spid="23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you know about Area??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7010400" cy="457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Pythagoras, Pythagoras, He’s our Man!!!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8811" y="2286000"/>
            <a:ext cx="4707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Actually, what Pythagoras is probably most famous for…his Pythagorean theorem, was most likely discovered and proven many years prior, in many parts of the world.  It’s an extraordinary useful tool: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90993" y="4800600"/>
            <a:ext cx="66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" name="Right Triangle 1"/>
          <p:cNvSpPr/>
          <p:nvPr/>
        </p:nvSpPr>
        <p:spPr>
          <a:xfrm>
            <a:off x="1446212" y="4299534"/>
            <a:ext cx="3886200" cy="138945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1849602"/>
            <a:ext cx="2981325" cy="424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360612" y="3751633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right triangle, </a:t>
            </a:r>
            <a:r>
              <a:rPr lang="en-US" dirty="0" smtClean="0"/>
              <a:t>if </a:t>
            </a:r>
            <a:r>
              <a:rPr lang="en-US" dirty="0" smtClean="0"/>
              <a:t>the legs are labeled a and b, and the hypotenuse is labeled c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8393" y="4583668"/>
            <a:ext cx="66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729293" y="5644846"/>
            <a:ext cx="66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04326" y="4445168"/>
                <a:ext cx="38902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Then the relationship between these lengths is: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326" y="4445168"/>
                <a:ext cx="389028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254" t="-4717" r="-141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1446212" y="5445403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94988" y="5119805"/>
            <a:ext cx="239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So, if we know any two of these lengths, we can calculate the third!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" grpId="0" animBg="1"/>
      <p:bldP spid="34" grpId="0"/>
      <p:bldP spid="36" grpId="0"/>
      <p:bldP spid="44" grpId="0"/>
      <p:bldP spid="45" grpId="0"/>
      <p:bldP spid="46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you know about Area??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7010400" cy="457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I’m sure you won’t be trapped by this one.   Name it!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7289" y="4090992"/>
            <a:ext cx="53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64030" y="2209456"/>
            <a:ext cx="4707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Looking at the triangle on the right of the figure, we can use it </a:t>
            </a:r>
            <a:r>
              <a:rPr lang="en-US" dirty="0" smtClean="0"/>
              <a:t>to determine the height of our figure.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84812" y="3116201"/>
                <a:ext cx="1143000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ft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812" y="3116201"/>
                <a:ext cx="1143000" cy="395429"/>
              </a:xfrm>
              <a:prstGeom prst="rect">
                <a:avLst/>
              </a:prstGeom>
              <a:blipFill rotWithShape="1">
                <a:blip r:embed="rId2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436812" y="2590800"/>
            <a:ext cx="2862455" cy="147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20932" y="3828899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701176" y="2771494"/>
                <a:ext cx="18328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176" y="2771494"/>
                <a:ext cx="183288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2450464" y="2607394"/>
            <a:ext cx="0" cy="14835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46224" y="2590800"/>
            <a:ext cx="0" cy="145186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8212" y="42304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let’s find the missing piec</a:t>
            </a:r>
            <a:r>
              <a:rPr lang="en-US" dirty="0" smtClean="0"/>
              <a:t>e of the last triangle, using the Pythagorean Theorem again.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17612" y="3106328"/>
            <a:ext cx="66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450464" y="3828889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>
            <a:off x="5550727" y="3300867"/>
            <a:ext cx="261745" cy="76375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>
            <a:off x="5299267" y="2588927"/>
            <a:ext cx="261745" cy="75221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99267" y="3341141"/>
            <a:ext cx="251460" cy="723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H="1">
            <a:off x="1902079" y="2588270"/>
            <a:ext cx="534733" cy="74525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/>
          <p:cNvSpPr/>
          <p:nvPr/>
        </p:nvSpPr>
        <p:spPr>
          <a:xfrm flipH="1">
            <a:off x="1374966" y="3319368"/>
            <a:ext cx="534733" cy="74525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9699" y="3310911"/>
            <a:ext cx="527113" cy="753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endCxn id="6" idx="1"/>
          </p:cNvCxnSpPr>
          <p:nvPr/>
        </p:nvCxnSpPr>
        <p:spPr>
          <a:xfrm>
            <a:off x="1377443" y="4275658"/>
            <a:ext cx="29984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50618" y="4275658"/>
            <a:ext cx="29984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377443" y="4189786"/>
            <a:ext cx="0" cy="171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463927" y="4198244"/>
            <a:ext cx="0" cy="171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02577" y="2238062"/>
            <a:ext cx="95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 </a:t>
            </a:r>
            <a:r>
              <a:rPr lang="en-US" dirty="0" err="1" smtClean="0"/>
              <a:t>ft</a:t>
            </a:r>
            <a:endParaRPr lang="en-US" dirty="0"/>
          </a:p>
        </p:txBody>
      </p:sp>
      <p:cxnSp>
        <p:nvCxnSpPr>
          <p:cNvPr id="40" name="Straight Connector 39"/>
          <p:cNvCxnSpPr>
            <a:endCxn id="39" idx="1"/>
          </p:cNvCxnSpPr>
          <p:nvPr/>
        </p:nvCxnSpPr>
        <p:spPr>
          <a:xfrm>
            <a:off x="2450464" y="2422728"/>
            <a:ext cx="11521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194366" y="2422728"/>
            <a:ext cx="107693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459578" y="2330074"/>
            <a:ext cx="0" cy="171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71297" y="2345314"/>
            <a:ext cx="0" cy="171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7694612" y="3169170"/>
                <a:ext cx="18328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12" y="3169170"/>
                <a:ext cx="183288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8304212" y="3581400"/>
                <a:ext cx="18328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36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212" y="3581400"/>
                <a:ext cx="1832887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8400928" y="3925669"/>
                <a:ext cx="16662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𝑏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6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928" y="3925669"/>
                <a:ext cx="1666261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463927" y="3165848"/>
            <a:ext cx="66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602576" y="4090991"/>
            <a:ext cx="95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 </a:t>
            </a:r>
            <a:r>
              <a:rPr lang="en-US" dirty="0" err="1" smtClean="0"/>
              <a:t>ft</a:t>
            </a:r>
            <a:endParaRPr lang="en-US" dirty="0"/>
          </a:p>
        </p:txBody>
      </p:sp>
      <p:cxnSp>
        <p:nvCxnSpPr>
          <p:cNvPr id="45" name="Straight Connector 44"/>
          <p:cNvCxnSpPr>
            <a:endCxn id="44" idx="1"/>
          </p:cNvCxnSpPr>
          <p:nvPr/>
        </p:nvCxnSpPr>
        <p:spPr>
          <a:xfrm>
            <a:off x="2450463" y="4275657"/>
            <a:ext cx="11521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78380" y="4293520"/>
            <a:ext cx="9364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459577" y="4183003"/>
            <a:ext cx="0" cy="171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46612" y="3154180"/>
            <a:ext cx="66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</a:t>
            </a:r>
            <a:r>
              <a:rPr lang="en-US" dirty="0" err="1" smtClean="0"/>
              <a:t>ft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7680148" y="4876800"/>
                <a:ext cx="2376664" cy="749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6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13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48" y="4876800"/>
                <a:ext cx="2376664" cy="7493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8300125" y="5334000"/>
                <a:ext cx="18328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16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125" y="5334000"/>
                <a:ext cx="1832887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8396841" y="5678269"/>
                <a:ext cx="16662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𝑏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4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841" y="5678269"/>
                <a:ext cx="1666261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5256212" y="4103608"/>
            <a:ext cx="53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ft</a:t>
            </a:r>
            <a:endParaRPr lang="en-US" dirty="0"/>
          </a:p>
        </p:txBody>
      </p:sp>
      <p:cxnSp>
        <p:nvCxnSpPr>
          <p:cNvPr id="54" name="Straight Connector 53"/>
          <p:cNvCxnSpPr>
            <a:endCxn id="53" idx="1"/>
          </p:cNvCxnSpPr>
          <p:nvPr/>
        </p:nvCxnSpPr>
        <p:spPr>
          <a:xfrm>
            <a:off x="5115497" y="4288150"/>
            <a:ext cx="140715" cy="1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716570" y="4282440"/>
            <a:ext cx="12390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155564" y="4198244"/>
            <a:ext cx="0" cy="171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840475" y="4192145"/>
            <a:ext cx="0" cy="171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79804" y="4513663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we’re equipped to calculate the area: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011776" y="4849304"/>
            <a:ext cx="155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 Triangle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020984" y="5181600"/>
            <a:ext cx="155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Rectangle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036224" y="5498068"/>
            <a:ext cx="185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Triangle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028604" y="5818108"/>
            <a:ext cx="185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AREA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2657792" y="4800600"/>
                <a:ext cx="1760220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=   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6∗8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792" y="4800600"/>
                <a:ext cx="1760220" cy="484043"/>
              </a:xfrm>
              <a:prstGeom prst="rect">
                <a:avLst/>
              </a:prstGeom>
              <a:blipFill rotWithShape="1">
                <a:blip r:embed="rId10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3797871" y="4865608"/>
                <a:ext cx="21593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   24 </m:t>
                      </m:r>
                      <m:r>
                        <a:rPr lang="en-US" b="0" i="1" dirty="0" smtClean="0">
                          <a:latin typeface="Cambria Math"/>
                        </a:rPr>
                        <m:t>𝑠𝑞𝑢𝑎𝑟𝑒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𝑓𝑒𝑒𝑡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871" y="4865608"/>
                <a:ext cx="2159381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2657792" y="5200477"/>
                <a:ext cx="1440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=6∗11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792" y="5200477"/>
                <a:ext cx="144018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3797871" y="5189220"/>
                <a:ext cx="21593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   66 </m:t>
                      </m:r>
                      <m:r>
                        <a:rPr lang="en-US" b="0" i="1" dirty="0" smtClean="0">
                          <a:latin typeface="Cambria Math"/>
                        </a:rPr>
                        <m:t>𝑠𝑞𝑢𝑎𝑟𝑒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𝑓𝑒𝑒𝑡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871" y="5189220"/>
                <a:ext cx="2159381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2665412" y="5459557"/>
                <a:ext cx="1760220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=   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4∗6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412" y="5459557"/>
                <a:ext cx="1760220" cy="484043"/>
              </a:xfrm>
              <a:prstGeom prst="rect">
                <a:avLst/>
              </a:prstGeom>
              <a:blipFill rotWithShape="1">
                <a:blip r:embed="rId14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/>
              <p:cNvSpPr txBox="1"/>
              <p:nvPr/>
            </p:nvSpPr>
            <p:spPr>
              <a:xfrm>
                <a:off x="3790251" y="5524565"/>
                <a:ext cx="21593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   12 </m:t>
                      </m:r>
                      <m:r>
                        <a:rPr lang="en-US" b="0" i="1" dirty="0" smtClean="0">
                          <a:latin typeface="Cambria Math"/>
                        </a:rPr>
                        <m:t>𝑠𝑞𝑢𝑎𝑟𝑒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𝑓𝑒𝑒𝑡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251" y="5524565"/>
                <a:ext cx="2159381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/>
              <p:cNvSpPr txBox="1"/>
              <p:nvPr/>
            </p:nvSpPr>
            <p:spPr>
              <a:xfrm>
                <a:off x="3782631" y="5859780"/>
                <a:ext cx="21593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102 </m:t>
                      </m:r>
                      <m:r>
                        <a:rPr lang="en-US" b="0" i="1" dirty="0" smtClean="0">
                          <a:latin typeface="Cambria Math"/>
                        </a:rPr>
                        <m:t>𝑠𝑞𝑢𝑎𝑟𝑒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𝑓𝑒𝑒𝑡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631" y="5859780"/>
                <a:ext cx="2159381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1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1" grpId="0"/>
      <p:bldP spid="31" grpId="0"/>
      <p:bldP spid="34" grpId="0"/>
      <p:bldP spid="36" grpId="0"/>
      <p:bldP spid="37" grpId="0"/>
      <p:bldP spid="44" grpId="0"/>
      <p:bldP spid="49" grpId="0"/>
      <p:bldP spid="50" grpId="0"/>
      <p:bldP spid="51" grpId="0"/>
      <p:bldP spid="52" grpId="0"/>
      <p:bldP spid="53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you know about Area??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7010400" cy="457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Now let’s consider another way of thinking about it…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7289" y="4090992"/>
            <a:ext cx="53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64030" y="2209456"/>
            <a:ext cx="4707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if we chopped off a lower piece of the triangle and replace it in an upper (empty) area…?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84812" y="3116201"/>
                <a:ext cx="1143000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ft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812" y="3116201"/>
                <a:ext cx="1143000" cy="395429"/>
              </a:xfrm>
              <a:prstGeom prst="rect">
                <a:avLst/>
              </a:prstGeom>
              <a:blipFill rotWithShape="1">
                <a:blip r:embed="rId2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436812" y="2590800"/>
            <a:ext cx="2862455" cy="147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20932" y="3828899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450464" y="2607394"/>
            <a:ext cx="0" cy="14835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46224" y="2590800"/>
            <a:ext cx="0" cy="145186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89882" y="3048000"/>
            <a:ext cx="468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how would we find the area of the resulting rectangle?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17612" y="3106328"/>
            <a:ext cx="66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450464" y="3828889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>
            <a:off x="5550727" y="3300867"/>
            <a:ext cx="261745" cy="76375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>
            <a:off x="5299267" y="2588927"/>
            <a:ext cx="261745" cy="75221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99267" y="3341141"/>
            <a:ext cx="251460" cy="723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H="1">
            <a:off x="1902079" y="2588270"/>
            <a:ext cx="534733" cy="74525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/>
          <p:cNvSpPr/>
          <p:nvPr/>
        </p:nvSpPr>
        <p:spPr>
          <a:xfrm flipH="1">
            <a:off x="1374966" y="3319368"/>
            <a:ext cx="534733" cy="74525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9699" y="3310911"/>
            <a:ext cx="527113" cy="753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endCxn id="6" idx="1"/>
          </p:cNvCxnSpPr>
          <p:nvPr/>
        </p:nvCxnSpPr>
        <p:spPr>
          <a:xfrm>
            <a:off x="1377443" y="4275658"/>
            <a:ext cx="29984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50618" y="4275658"/>
            <a:ext cx="29984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377443" y="4189786"/>
            <a:ext cx="0" cy="171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463927" y="4198244"/>
            <a:ext cx="0" cy="171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02577" y="2238062"/>
            <a:ext cx="95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 </a:t>
            </a:r>
            <a:r>
              <a:rPr lang="en-US" dirty="0" err="1" smtClean="0"/>
              <a:t>ft</a:t>
            </a:r>
            <a:endParaRPr lang="en-US" dirty="0"/>
          </a:p>
        </p:txBody>
      </p:sp>
      <p:cxnSp>
        <p:nvCxnSpPr>
          <p:cNvPr id="40" name="Straight Connector 39"/>
          <p:cNvCxnSpPr>
            <a:endCxn id="39" idx="1"/>
          </p:cNvCxnSpPr>
          <p:nvPr/>
        </p:nvCxnSpPr>
        <p:spPr>
          <a:xfrm>
            <a:off x="2450464" y="2422728"/>
            <a:ext cx="11521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194366" y="2422728"/>
            <a:ext cx="9518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459578" y="2330074"/>
            <a:ext cx="0" cy="171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44481" y="2342857"/>
            <a:ext cx="0" cy="171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63927" y="3165848"/>
            <a:ext cx="66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602576" y="4090991"/>
            <a:ext cx="95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 </a:t>
            </a:r>
            <a:r>
              <a:rPr lang="en-US" dirty="0" err="1" smtClean="0"/>
              <a:t>ft</a:t>
            </a:r>
            <a:endParaRPr lang="en-US" dirty="0"/>
          </a:p>
        </p:txBody>
      </p:sp>
      <p:cxnSp>
        <p:nvCxnSpPr>
          <p:cNvPr id="45" name="Straight Connector 44"/>
          <p:cNvCxnSpPr>
            <a:endCxn id="44" idx="1"/>
          </p:cNvCxnSpPr>
          <p:nvPr/>
        </p:nvCxnSpPr>
        <p:spPr>
          <a:xfrm>
            <a:off x="2450463" y="4275657"/>
            <a:ext cx="11521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78380" y="4293520"/>
            <a:ext cx="9364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459577" y="4183003"/>
            <a:ext cx="0" cy="171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46612" y="3154180"/>
            <a:ext cx="66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256212" y="4103608"/>
            <a:ext cx="53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ft</a:t>
            </a:r>
            <a:endParaRPr lang="en-US" dirty="0"/>
          </a:p>
        </p:txBody>
      </p:sp>
      <p:cxnSp>
        <p:nvCxnSpPr>
          <p:cNvPr id="54" name="Straight Connector 53"/>
          <p:cNvCxnSpPr>
            <a:endCxn id="53" idx="1"/>
          </p:cNvCxnSpPr>
          <p:nvPr/>
        </p:nvCxnSpPr>
        <p:spPr>
          <a:xfrm>
            <a:off x="5115497" y="4288150"/>
            <a:ext cx="140715" cy="1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716570" y="4282440"/>
            <a:ext cx="12390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155564" y="4198244"/>
            <a:ext cx="0" cy="171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840475" y="4192145"/>
            <a:ext cx="0" cy="1717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79804" y="4513663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we’re equipped to calculate the area:</a:t>
            </a:r>
            <a:endParaRPr lang="en-US" dirty="0"/>
          </a:p>
        </p:txBody>
      </p:sp>
      <p:sp>
        <p:nvSpPr>
          <p:cNvPr id="71" name="Right Triangle 70"/>
          <p:cNvSpPr/>
          <p:nvPr/>
        </p:nvSpPr>
        <p:spPr>
          <a:xfrm rot="10800000">
            <a:off x="5294124" y="2590800"/>
            <a:ext cx="261745" cy="76375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Triangle 71"/>
          <p:cNvSpPr/>
          <p:nvPr/>
        </p:nvSpPr>
        <p:spPr>
          <a:xfrm rot="10800000" flipH="1">
            <a:off x="1910776" y="2592408"/>
            <a:ext cx="534733" cy="74525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873503" y="3657600"/>
            <a:ext cx="468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= l*w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085012" y="3970354"/>
            <a:ext cx="4088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width is easy…it’s the _________ of the trapezoid!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0040662" y="3952547"/>
            <a:ext cx="96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332670" y="4572000"/>
            <a:ext cx="3767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length of the rectangle is something between the top base and the bottom base.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7618412" y="5458463"/>
            <a:ext cx="376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fact, it is the AVERAGE of the two bases.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1736084" y="4908786"/>
                <a:ext cx="4686130" cy="484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𝑙</m:t>
                    </m:r>
                    <m:r>
                      <a:rPr lang="en-US" i="1" dirty="0" smtClean="0">
                        <a:latin typeface="Cambria Math"/>
                      </a:rPr>
                      <m:t>∗</m:t>
                    </m:r>
                    <m:r>
                      <a:rPr lang="en-US" i="1" dirty="0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becomes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∗</m:t>
                    </m:r>
                    <m:r>
                      <a:rPr lang="en-US" b="0" i="1" dirty="0" smtClean="0">
                        <a:latin typeface="Cambria Math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084" y="4908786"/>
                <a:ext cx="4686130" cy="484172"/>
              </a:xfrm>
              <a:prstGeom prst="rect">
                <a:avLst/>
              </a:prstGeom>
              <a:blipFill rotWithShape="1"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1217612" y="5436396"/>
                <a:ext cx="2630762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𝐴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11+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∗6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612" y="5436396"/>
                <a:ext cx="2630762" cy="6090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3040927" y="5590736"/>
                <a:ext cx="26307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102 </m:t>
                      </m:r>
                      <m:r>
                        <a:rPr lang="en-US" b="0" i="1" dirty="0" smtClean="0">
                          <a:latin typeface="Cambria Math"/>
                        </a:rPr>
                        <m:t>𝑠𝑞𝑢𝑎𝑟𝑒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𝑓𝑒𝑒𝑡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927" y="5590736"/>
                <a:ext cx="263076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55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1" grpId="0"/>
      <p:bldP spid="22" grpId="0"/>
      <p:bldP spid="2" grpId="0" animBg="1"/>
      <p:bldP spid="30" grpId="0" animBg="1"/>
      <p:bldP spid="59" grpId="0"/>
      <p:bldP spid="71" grpId="0" animBg="1"/>
      <p:bldP spid="72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theme/theme1.xml><?xml version="1.0" encoding="utf-8"?>
<a:theme xmlns:a="http://schemas.openxmlformats.org/drawingml/2006/main" name="TS103460518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Geometric design template" id="{0EA9C561-8BAB-4742-9280-AC6973BB6853}" vid="{8CC59F31-5649-4433-9D0A-F449DC7A095A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42F84C-51DE-4DC6-9649-9A7049483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TS103460518</Template>
  <TotalTime>0</TotalTime>
  <Words>1315</Words>
  <Application>Microsoft Office PowerPoint</Application>
  <PresentationFormat>Custom</PresentationFormat>
  <Paragraphs>185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TS103460518</vt:lpstr>
      <vt:lpstr>What do you know about Area???</vt:lpstr>
      <vt:lpstr>So what DO you know about Area??</vt:lpstr>
      <vt:lpstr>So what DO you know about Area??</vt:lpstr>
      <vt:lpstr>So what DO you know about Area??</vt:lpstr>
      <vt:lpstr>So what DO you know about Area??</vt:lpstr>
      <vt:lpstr>So what DO you know about Area??</vt:lpstr>
      <vt:lpstr>So what DO you know about Area??</vt:lpstr>
      <vt:lpstr>So what DO you know about Area??</vt:lpstr>
      <vt:lpstr>So what DO you know about Area??</vt:lpstr>
      <vt:lpstr>So what DO you know about Area??</vt:lpstr>
      <vt:lpstr>So what DO you know about Area??</vt:lpstr>
      <vt:lpstr>So what DO you know about Area??</vt:lpstr>
      <vt:lpstr>So what DO you know about Area??</vt:lpstr>
      <vt:lpstr>PowerPoint Presentation</vt:lpstr>
      <vt:lpstr>Title and Content Layout with Chart</vt:lpstr>
      <vt:lpstr>Two Content Layout with Table</vt:lpstr>
      <vt:lpstr>Two Content Layout with SmartArt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2014-02-10T22:13:31Z</dcterms:created>
  <dcterms:modified xsi:type="dcterms:W3CDTF">2014-02-12T17:27:10Z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TC034605189991</vt:lpwstr>
  </property>
</Properties>
</file>