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9" r:id="rId1"/>
  </p:sldMasterIdLst>
  <p:notesMasterIdLst>
    <p:notesMasterId r:id="rId16"/>
  </p:notesMasterIdLst>
  <p:sldIdLst>
    <p:sldId id="256" r:id="rId2"/>
    <p:sldId id="257" r:id="rId3"/>
    <p:sldId id="261" r:id="rId4"/>
    <p:sldId id="276" r:id="rId5"/>
    <p:sldId id="281" r:id="rId6"/>
    <p:sldId id="268" r:id="rId7"/>
    <p:sldId id="282" r:id="rId8"/>
    <p:sldId id="274" r:id="rId9"/>
    <p:sldId id="275" r:id="rId10"/>
    <p:sldId id="277" r:id="rId11"/>
    <p:sldId id="278" r:id="rId12"/>
    <p:sldId id="283" r:id="rId13"/>
    <p:sldId id="279" r:id="rId14"/>
    <p:sldId id="280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  <a:srgbClr val="FFFFFF"/>
    <a:srgbClr val="3333CC"/>
    <a:srgbClr val="FFFF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9CAB13FF-DDCF-405A-8734-D6C246CE93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142717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75BAB6-C947-4687-A556-75DC0D76A5C8}" type="slidenum">
              <a:rPr lang="en-US"/>
              <a:pPr/>
              <a:t>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05B170-89F3-447A-9C19-BD78B96BFD78}" type="slidenum">
              <a:rPr lang="en-US"/>
              <a:pPr/>
              <a:t>10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Rotation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05B170-89F3-447A-9C19-BD78B96BFD78}" type="slidenum">
              <a:rPr lang="en-US"/>
              <a:pPr/>
              <a:t>11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Rotation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05B170-89F3-447A-9C19-BD78B96BFD78}" type="slidenum">
              <a:rPr lang="en-US"/>
              <a:pPr/>
              <a:t>12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Rotation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05B170-89F3-447A-9C19-BD78B96BFD78}" type="slidenum">
              <a:rPr lang="en-US"/>
              <a:pPr/>
              <a:t>13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Rotation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05B170-89F3-447A-9C19-BD78B96BFD78}" type="slidenum">
              <a:rPr lang="en-US"/>
              <a:pPr/>
              <a:t>14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Rotation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3B9CCA-3AD7-48BE-BDBC-B5EBF039BAA5}" type="slidenum">
              <a:rPr lang="en-US"/>
              <a:pPr/>
              <a:t>2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Rotation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A975E4-1635-4636-9053-6D87BC0535E6}" type="slidenum">
              <a:rPr lang="en-US"/>
              <a:pPr/>
              <a:t>3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Reflection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A921AF-246F-437A-ACE1-0BF12A2BAC11}" type="slidenum">
              <a:rPr lang="en-US"/>
              <a:pPr/>
              <a:t>4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Translation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A921AF-246F-437A-ACE1-0BF12A2BAC11}" type="slidenum">
              <a:rPr lang="en-US"/>
              <a:pPr/>
              <a:t>5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Translation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36D94-16E5-4716-8E0B-C399681355FB}" type="slidenum">
              <a:rPr lang="en-US"/>
              <a:pPr/>
              <a:t>6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Translation.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36D94-16E5-4716-8E0B-C399681355FB}" type="slidenum">
              <a:rPr lang="en-US"/>
              <a:pPr/>
              <a:t>7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Translation.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9BF682-BFC4-41F1-B038-E5C05092434B}" type="slidenum">
              <a:rPr lang="en-US"/>
              <a:pPr/>
              <a:t>8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Reflection.  However, rotation of 180</a:t>
            </a:r>
            <a:r>
              <a:rPr lang="en-US" baseline="30000"/>
              <a:t>o </a:t>
            </a:r>
            <a:r>
              <a:rPr lang="en-US"/>
              <a:t>will be the same.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05B170-89F3-447A-9C19-BD78B96BFD78}" type="slidenum">
              <a:rPr lang="en-US"/>
              <a:pPr/>
              <a:t>9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Rotation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65100" y="1295400"/>
            <a:ext cx="8813800" cy="2501900"/>
            <a:chOff x="104" y="816"/>
            <a:chExt cx="5552" cy="1576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104" y="920"/>
              <a:ext cx="5552" cy="147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" name="AutoShape 4"/>
            <p:cNvSpPr>
              <a:spLocks noChangeArrowheads="1"/>
            </p:cNvSpPr>
            <p:nvPr/>
          </p:nvSpPr>
          <p:spPr bwMode="auto">
            <a:xfrm rot="10800000" flipH="1">
              <a:off x="575" y="816"/>
              <a:ext cx="493" cy="432"/>
            </a:xfrm>
            <a:prstGeom prst="triangle">
              <a:avLst>
                <a:gd name="adj" fmla="val 49995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>
              <a:outerShdw dist="155023" dir="209952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>
                <a:solidFill>
                  <a:srgbClr val="FF99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CC99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CC99"/>
                </a:solidFill>
              </a:defRPr>
            </a:lvl1pPr>
          </a:lstStyle>
          <a:p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CC99"/>
                </a:solidFill>
              </a:defRPr>
            </a:lvl1pPr>
          </a:lstStyle>
          <a:p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CC99"/>
                </a:solidFill>
              </a:defRPr>
            </a:lvl1pPr>
          </a:lstStyle>
          <a:p>
            <a:fld id="{52A88309-9964-44F7-A235-F33BD4B816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4AA42-7F2F-42E7-8E84-30D2ACCD82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711F9-5B5F-4731-8ADD-979CD90571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1B29A-E3A8-47E5-8FFC-61B24831B6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E82CC-2C93-4594-9D6D-42A4A064E8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80C48-9434-4294-84ED-8D3D8DD0D8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ED2BB-44C7-4C18-AB42-5E17A92C74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A6AE5-C1B9-4605-B9B6-0B93819FE6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289E0-D975-4C05-AE2A-85B610E9D1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478EA-45B7-4753-80C5-EB70F7A5AD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3299E-5B58-4550-A218-91D149F347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65100" y="76200"/>
            <a:ext cx="8813800" cy="6629400"/>
            <a:chOff x="104" y="48"/>
            <a:chExt cx="5552" cy="4176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104" y="152"/>
              <a:ext cx="5552" cy="37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auto">
            <a:xfrm rot="10800000" flipH="1">
              <a:off x="4031" y="48"/>
              <a:ext cx="493" cy="432"/>
            </a:xfrm>
            <a:prstGeom prst="triangle">
              <a:avLst>
                <a:gd name="adj" fmla="val 49995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>
              <a:outerShdw dist="155023" dir="209952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" name="AutoShape 5"/>
            <p:cNvSpPr>
              <a:spLocks noChangeArrowheads="1"/>
            </p:cNvSpPr>
            <p:nvPr/>
          </p:nvSpPr>
          <p:spPr bwMode="auto">
            <a:xfrm>
              <a:off x="1357" y="3792"/>
              <a:ext cx="493" cy="432"/>
            </a:xfrm>
            <a:prstGeom prst="triangle">
              <a:avLst>
                <a:gd name="adj" fmla="val 49995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>
              <a:outerShdw dist="227185" dir="15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AD00172-4A20-4779-849F-607B8FA222F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990600"/>
            <a:ext cx="7772400" cy="560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/>
              <a:t>Geometric Transformations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eflection-m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828800"/>
            <a:ext cx="5795846" cy="4191000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81000" y="5334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4400" dirty="0" smtClean="0">
                <a:solidFill>
                  <a:schemeClr val="tx2"/>
                </a:solidFill>
              </a:rPr>
              <a:t>Look….transformations in the REAL WORLD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81000" y="5334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4400" dirty="0" smtClean="0">
                <a:solidFill>
                  <a:schemeClr val="tx2"/>
                </a:solidFill>
              </a:rPr>
              <a:t>Look….transformations in the REAL WORLD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4" name="Picture 3" descr="White_Trillium_Trillium_grandiflorum_Flower_2613p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057400"/>
            <a:ext cx="4648200" cy="355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81000" y="5334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4400" dirty="0" smtClean="0">
                <a:solidFill>
                  <a:schemeClr val="tx2"/>
                </a:solidFill>
              </a:rPr>
              <a:t>Look….transformations in the REAL WORLD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5" name="Picture 4" descr="90473327_3018552a1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828800"/>
            <a:ext cx="57912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81000" y="5334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4400" dirty="0" smtClean="0">
                <a:solidFill>
                  <a:schemeClr val="tx2"/>
                </a:solidFill>
              </a:rPr>
              <a:t>Look….transformations in the REAL WORLD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5" name="Picture 4" descr="broadwaymalya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752600"/>
            <a:ext cx="5791200" cy="4348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81000" y="5334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4400" dirty="0" smtClean="0">
                <a:solidFill>
                  <a:schemeClr val="tx2"/>
                </a:solidFill>
              </a:rPr>
              <a:t>Look….transformations in the REAL WORLD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4" name="Picture 3" descr="5541927369_20a37e923f.jpg"/>
          <p:cNvPicPr>
            <a:picLocks noChangeAspect="1"/>
          </p:cNvPicPr>
          <p:nvPr/>
        </p:nvPicPr>
        <p:blipFill>
          <a:blip r:embed="rId3"/>
          <a:srcRect r="8400"/>
          <a:stretch>
            <a:fillRect/>
          </a:stretch>
        </p:blipFill>
        <p:spPr>
          <a:xfrm>
            <a:off x="1828800" y="2057400"/>
            <a:ext cx="5095343" cy="3749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r>
              <a:rPr lang="en-US" dirty="0"/>
              <a:t>Reflection, Rotation,</a:t>
            </a:r>
            <a:r>
              <a:rPr lang="en-US" dirty="0" smtClean="0"/>
              <a:t> Translation, </a:t>
            </a:r>
            <a:br>
              <a:rPr lang="en-US" dirty="0" smtClean="0"/>
            </a:br>
            <a:r>
              <a:rPr lang="en-US" dirty="0" smtClean="0"/>
              <a:t>or Dilation</a:t>
            </a:r>
            <a:endParaRPr lang="en-US" dirty="0"/>
          </a:p>
        </p:txBody>
      </p:sp>
      <p:pic>
        <p:nvPicPr>
          <p:cNvPr id="6148" name="Picture 4" descr="j03887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262659" flipH="1">
            <a:off x="410289" y="3194208"/>
            <a:ext cx="3810000" cy="1147762"/>
          </a:xfrm>
          <a:prstGeom prst="rect">
            <a:avLst/>
          </a:prstGeom>
          <a:noFill/>
        </p:spPr>
      </p:pic>
      <p:pic>
        <p:nvPicPr>
          <p:cNvPr id="6151" name="Picture 7" descr="j03887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508138" flipH="1">
            <a:off x="3447000" y="4090121"/>
            <a:ext cx="3810000" cy="1147762"/>
          </a:xfrm>
          <a:prstGeom prst="rect">
            <a:avLst/>
          </a:prstGeom>
          <a:noFill/>
        </p:spPr>
      </p:pic>
      <p:sp>
        <p:nvSpPr>
          <p:cNvPr id="13" name="Oval 12"/>
          <p:cNvSpPr/>
          <p:nvPr/>
        </p:nvSpPr>
        <p:spPr bwMode="auto">
          <a:xfrm>
            <a:off x="2221467" y="1295400"/>
            <a:ext cx="3903822" cy="3733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088367" y="3162300"/>
            <a:ext cx="170022" cy="1905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Straight Connector 15"/>
          <p:cNvCxnSpPr>
            <a:stCxn id="14" idx="2"/>
          </p:cNvCxnSpPr>
          <p:nvPr/>
        </p:nvCxnSpPr>
        <p:spPr bwMode="auto">
          <a:xfrm flipV="1">
            <a:off x="4088367" y="2971800"/>
            <a:ext cx="2036922" cy="2857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3733800" y="3267075"/>
            <a:ext cx="428692" cy="1685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Arc 18"/>
          <p:cNvSpPr/>
          <p:nvPr/>
        </p:nvSpPr>
        <p:spPr bwMode="auto">
          <a:xfrm rot="4855964">
            <a:off x="3716177" y="2809875"/>
            <a:ext cx="914400" cy="914400"/>
          </a:xfrm>
          <a:prstGeom prst="arc">
            <a:avLst>
              <a:gd name="adj1" fmla="val 16200000"/>
              <a:gd name="adj2" fmla="val 154270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62700" y="5257800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Rotation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81000" y="6096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Reflection, Rotation,</a:t>
            </a:r>
            <a:r>
              <a:rPr lang="en-US" sz="4400" dirty="0" smtClean="0">
                <a:solidFill>
                  <a:schemeClr val="tx2"/>
                </a:solidFill>
              </a:rPr>
              <a:t> Translation, or Dilation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11270" name="Picture 6" descr="j03887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47" flipV="1">
            <a:off x="2514600" y="3505200"/>
            <a:ext cx="3733800" cy="1214438"/>
          </a:xfrm>
          <a:prstGeom prst="rect">
            <a:avLst/>
          </a:prstGeom>
          <a:noFill/>
        </p:spPr>
      </p:pic>
      <p:pic>
        <p:nvPicPr>
          <p:cNvPr id="11271" name="Picture 7" descr="j03887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362200"/>
            <a:ext cx="3733800" cy="1147763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 bwMode="auto">
          <a:xfrm>
            <a:off x="1066800" y="3509963"/>
            <a:ext cx="71628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330043" y="5257799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Reflection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j03887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362200"/>
            <a:ext cx="3733800" cy="1147763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81000" y="6096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Reflection, Rotation,</a:t>
            </a:r>
            <a:r>
              <a:rPr lang="en-US" sz="4400" dirty="0" smtClean="0">
                <a:solidFill>
                  <a:schemeClr val="tx2"/>
                </a:solidFill>
              </a:rPr>
              <a:t> Translation, or Dilation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962400"/>
            <a:ext cx="37369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62700" y="5257800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Translation</a:t>
            </a:r>
            <a:endParaRPr lang="en-US" sz="3600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990600" y="3124200"/>
            <a:ext cx="2819400" cy="16002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j03887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962400"/>
            <a:ext cx="2057400" cy="632441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81000" y="6096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Reflection, Rotation</a:t>
            </a:r>
            <a:r>
              <a:rPr lang="en-US" sz="4400" dirty="0" smtClean="0">
                <a:solidFill>
                  <a:schemeClr val="tx2"/>
                </a:solidFill>
              </a:rPr>
              <a:t>, Translation, or Dilation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37369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77000" y="5257800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Dilation</a:t>
            </a:r>
            <a:endParaRPr lang="en-US" sz="3600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rot="10800000">
            <a:off x="990600" y="3124202"/>
            <a:ext cx="4572000" cy="25907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5486400" y="5638800"/>
            <a:ext cx="228600" cy="228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81000" y="6096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Reflection, Rotation,</a:t>
            </a:r>
            <a:r>
              <a:rPr lang="en-US" sz="4400" dirty="0" smtClean="0">
                <a:solidFill>
                  <a:schemeClr val="tx2"/>
                </a:solidFill>
              </a:rPr>
              <a:t> Translation, or Dilation</a:t>
            </a:r>
            <a:endParaRPr lang="en-US" sz="4400" dirty="0">
              <a:solidFill>
                <a:schemeClr val="tx2"/>
              </a:solidFill>
            </a:endParaRPr>
          </a:p>
        </p:txBody>
      </p:sp>
      <p:grpSp>
        <p:nvGrpSpPr>
          <p:cNvPr id="18445" name="Group 13"/>
          <p:cNvGrpSpPr>
            <a:grpSpLocks/>
          </p:cNvGrpSpPr>
          <p:nvPr/>
        </p:nvGrpSpPr>
        <p:grpSpPr bwMode="auto">
          <a:xfrm>
            <a:off x="5486400" y="2514600"/>
            <a:ext cx="2514600" cy="2438400"/>
            <a:chOff x="3456" y="1584"/>
            <a:chExt cx="1584" cy="1536"/>
          </a:xfrm>
        </p:grpSpPr>
        <p:sp>
          <p:nvSpPr>
            <p:cNvPr id="18440" name="Oval 8"/>
            <p:cNvSpPr>
              <a:spLocks noChangeArrowheads="1"/>
            </p:cNvSpPr>
            <p:nvPr/>
          </p:nvSpPr>
          <p:spPr bwMode="auto">
            <a:xfrm>
              <a:off x="3456" y="1584"/>
              <a:ext cx="1584" cy="15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1" name="Oval 9"/>
            <p:cNvSpPr>
              <a:spLocks noChangeArrowheads="1"/>
            </p:cNvSpPr>
            <p:nvPr/>
          </p:nvSpPr>
          <p:spPr bwMode="auto">
            <a:xfrm>
              <a:off x="3840" y="1968"/>
              <a:ext cx="768" cy="76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4608" y="2256"/>
              <a:ext cx="432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46" name="Group 14"/>
          <p:cNvGrpSpPr>
            <a:grpSpLocks/>
          </p:cNvGrpSpPr>
          <p:nvPr/>
        </p:nvGrpSpPr>
        <p:grpSpPr bwMode="auto">
          <a:xfrm>
            <a:off x="1600200" y="2514600"/>
            <a:ext cx="2514600" cy="2438400"/>
            <a:chOff x="3456" y="1584"/>
            <a:chExt cx="1584" cy="1536"/>
          </a:xfrm>
        </p:grpSpPr>
        <p:sp>
          <p:nvSpPr>
            <p:cNvPr id="18447" name="Oval 15"/>
            <p:cNvSpPr>
              <a:spLocks noChangeArrowheads="1"/>
            </p:cNvSpPr>
            <p:nvPr/>
          </p:nvSpPr>
          <p:spPr bwMode="auto">
            <a:xfrm>
              <a:off x="3456" y="1584"/>
              <a:ext cx="1584" cy="15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8" name="Oval 16"/>
            <p:cNvSpPr>
              <a:spLocks noChangeArrowheads="1"/>
            </p:cNvSpPr>
            <p:nvPr/>
          </p:nvSpPr>
          <p:spPr bwMode="auto">
            <a:xfrm>
              <a:off x="3840" y="1968"/>
              <a:ext cx="768" cy="76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Rectangle 17"/>
            <p:cNvSpPr>
              <a:spLocks noChangeArrowheads="1"/>
            </p:cNvSpPr>
            <p:nvPr/>
          </p:nvSpPr>
          <p:spPr bwMode="auto">
            <a:xfrm>
              <a:off x="4608" y="2256"/>
              <a:ext cx="432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81000" y="6096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Reflection, Rotation,</a:t>
            </a:r>
            <a:r>
              <a:rPr lang="en-US" sz="4400" dirty="0" smtClean="0">
                <a:solidFill>
                  <a:schemeClr val="tx2"/>
                </a:solidFill>
              </a:rPr>
              <a:t> Translation, or Dilation</a:t>
            </a:r>
            <a:endParaRPr lang="en-US" sz="4400" dirty="0">
              <a:solidFill>
                <a:schemeClr val="tx2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486400" y="3352800"/>
            <a:ext cx="1600200" cy="1600200"/>
            <a:chOff x="3456" y="1584"/>
            <a:chExt cx="1584" cy="1536"/>
          </a:xfrm>
        </p:grpSpPr>
        <p:sp>
          <p:nvSpPr>
            <p:cNvPr id="18440" name="Oval 8"/>
            <p:cNvSpPr>
              <a:spLocks noChangeArrowheads="1"/>
            </p:cNvSpPr>
            <p:nvPr/>
          </p:nvSpPr>
          <p:spPr bwMode="auto">
            <a:xfrm>
              <a:off x="3456" y="1584"/>
              <a:ext cx="1584" cy="15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1" name="Oval 9"/>
            <p:cNvSpPr>
              <a:spLocks noChangeArrowheads="1"/>
            </p:cNvSpPr>
            <p:nvPr/>
          </p:nvSpPr>
          <p:spPr bwMode="auto">
            <a:xfrm>
              <a:off x="3840" y="1968"/>
              <a:ext cx="768" cy="76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4608" y="2256"/>
              <a:ext cx="432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600200" y="2514600"/>
            <a:ext cx="2514600" cy="2438400"/>
            <a:chOff x="3456" y="1584"/>
            <a:chExt cx="1584" cy="1536"/>
          </a:xfrm>
        </p:grpSpPr>
        <p:sp>
          <p:nvSpPr>
            <p:cNvPr id="18447" name="Oval 15"/>
            <p:cNvSpPr>
              <a:spLocks noChangeArrowheads="1"/>
            </p:cNvSpPr>
            <p:nvPr/>
          </p:nvSpPr>
          <p:spPr bwMode="auto">
            <a:xfrm>
              <a:off x="3456" y="1584"/>
              <a:ext cx="1584" cy="15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8" name="Oval 16"/>
            <p:cNvSpPr>
              <a:spLocks noChangeArrowheads="1"/>
            </p:cNvSpPr>
            <p:nvPr/>
          </p:nvSpPr>
          <p:spPr bwMode="auto">
            <a:xfrm>
              <a:off x="3840" y="1968"/>
              <a:ext cx="768" cy="76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Rectangle 17"/>
            <p:cNvSpPr>
              <a:spLocks noChangeArrowheads="1"/>
            </p:cNvSpPr>
            <p:nvPr/>
          </p:nvSpPr>
          <p:spPr bwMode="auto">
            <a:xfrm>
              <a:off x="4608" y="2256"/>
              <a:ext cx="432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95" name="Group 19"/>
          <p:cNvGrpSpPr>
            <a:grpSpLocks/>
          </p:cNvGrpSpPr>
          <p:nvPr/>
        </p:nvGrpSpPr>
        <p:grpSpPr bwMode="auto">
          <a:xfrm>
            <a:off x="1600200" y="2514600"/>
            <a:ext cx="2514600" cy="2438400"/>
            <a:chOff x="3456" y="1584"/>
            <a:chExt cx="1584" cy="1536"/>
          </a:xfrm>
        </p:grpSpPr>
        <p:sp>
          <p:nvSpPr>
            <p:cNvPr id="24596" name="Oval 20"/>
            <p:cNvSpPr>
              <a:spLocks noChangeArrowheads="1"/>
            </p:cNvSpPr>
            <p:nvPr/>
          </p:nvSpPr>
          <p:spPr bwMode="auto">
            <a:xfrm>
              <a:off x="3456" y="1584"/>
              <a:ext cx="1584" cy="15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Oval 21"/>
            <p:cNvSpPr>
              <a:spLocks noChangeArrowheads="1"/>
            </p:cNvSpPr>
            <p:nvPr/>
          </p:nvSpPr>
          <p:spPr bwMode="auto">
            <a:xfrm>
              <a:off x="3840" y="1968"/>
              <a:ext cx="768" cy="76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8" name="Rectangle 22"/>
            <p:cNvSpPr>
              <a:spLocks noChangeArrowheads="1"/>
            </p:cNvSpPr>
            <p:nvPr/>
          </p:nvSpPr>
          <p:spPr bwMode="auto">
            <a:xfrm>
              <a:off x="4608" y="2256"/>
              <a:ext cx="432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99" name="Group 23"/>
          <p:cNvGrpSpPr>
            <a:grpSpLocks/>
          </p:cNvGrpSpPr>
          <p:nvPr/>
        </p:nvGrpSpPr>
        <p:grpSpPr bwMode="auto">
          <a:xfrm flipH="1">
            <a:off x="5410200" y="2514600"/>
            <a:ext cx="2514600" cy="2438400"/>
            <a:chOff x="3456" y="1584"/>
            <a:chExt cx="1584" cy="1536"/>
          </a:xfrm>
        </p:grpSpPr>
        <p:sp>
          <p:nvSpPr>
            <p:cNvPr id="24600" name="Oval 24"/>
            <p:cNvSpPr>
              <a:spLocks noChangeArrowheads="1"/>
            </p:cNvSpPr>
            <p:nvPr/>
          </p:nvSpPr>
          <p:spPr bwMode="auto">
            <a:xfrm>
              <a:off x="3456" y="1584"/>
              <a:ext cx="1584" cy="15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Oval 25"/>
            <p:cNvSpPr>
              <a:spLocks noChangeArrowheads="1"/>
            </p:cNvSpPr>
            <p:nvPr/>
          </p:nvSpPr>
          <p:spPr bwMode="auto">
            <a:xfrm>
              <a:off x="3840" y="1968"/>
              <a:ext cx="768" cy="76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Rectangle 26"/>
            <p:cNvSpPr>
              <a:spLocks noChangeArrowheads="1"/>
            </p:cNvSpPr>
            <p:nvPr/>
          </p:nvSpPr>
          <p:spPr bwMode="auto">
            <a:xfrm>
              <a:off x="4608" y="2256"/>
              <a:ext cx="432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81000" y="489857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Reflection, Rotation,</a:t>
            </a:r>
            <a:r>
              <a:rPr lang="en-US" sz="4400" dirty="0" smtClean="0">
                <a:solidFill>
                  <a:schemeClr val="tx2"/>
                </a:solidFill>
              </a:rPr>
              <a:t> Translation, or </a:t>
            </a:r>
            <a:r>
              <a:rPr lang="en-US" sz="4400" dirty="0" smtClean="0">
                <a:solidFill>
                  <a:schemeClr val="tx2"/>
                </a:solidFill>
              </a:rPr>
              <a:t>Dilation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19" name="Group 19"/>
          <p:cNvGrpSpPr>
            <a:grpSpLocks/>
          </p:cNvGrpSpPr>
          <p:nvPr/>
        </p:nvGrpSpPr>
        <p:grpSpPr bwMode="auto">
          <a:xfrm rot="16200000">
            <a:off x="1600200" y="2286000"/>
            <a:ext cx="2514600" cy="2438400"/>
            <a:chOff x="3456" y="1584"/>
            <a:chExt cx="1584" cy="1536"/>
          </a:xfrm>
        </p:grpSpPr>
        <p:sp>
          <p:nvSpPr>
            <p:cNvPr id="25620" name="Oval 20"/>
            <p:cNvSpPr>
              <a:spLocks noChangeArrowheads="1"/>
            </p:cNvSpPr>
            <p:nvPr/>
          </p:nvSpPr>
          <p:spPr bwMode="auto">
            <a:xfrm>
              <a:off x="3456" y="1584"/>
              <a:ext cx="1584" cy="15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Oval 21"/>
            <p:cNvSpPr>
              <a:spLocks noChangeArrowheads="1"/>
            </p:cNvSpPr>
            <p:nvPr/>
          </p:nvSpPr>
          <p:spPr bwMode="auto">
            <a:xfrm>
              <a:off x="3840" y="1968"/>
              <a:ext cx="768" cy="76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Rectangle 22"/>
            <p:cNvSpPr>
              <a:spLocks noChangeArrowheads="1"/>
            </p:cNvSpPr>
            <p:nvPr/>
          </p:nvSpPr>
          <p:spPr bwMode="auto">
            <a:xfrm>
              <a:off x="4608" y="2256"/>
              <a:ext cx="432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81000" y="6096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Reflection, Rotation,</a:t>
            </a:r>
            <a:r>
              <a:rPr lang="en-US" sz="4400" dirty="0" smtClean="0">
                <a:solidFill>
                  <a:schemeClr val="tx2"/>
                </a:solidFill>
              </a:rPr>
              <a:t> Translation, or Dilation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10200" y="2286000"/>
            <a:ext cx="2524125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IDOTS">
  <a:themeElements>
    <a:clrScheme name="TRIDOTS 1">
      <a:dk1>
        <a:srgbClr val="868686"/>
      </a:dk1>
      <a:lt1>
        <a:srgbClr val="FFCC99"/>
      </a:lt1>
      <a:dk2>
        <a:srgbClr val="000000"/>
      </a:dk2>
      <a:lt2>
        <a:srgbClr val="FF9966"/>
      </a:lt2>
      <a:accent1>
        <a:srgbClr val="669900"/>
      </a:accent1>
      <a:accent2>
        <a:srgbClr val="99CCFF"/>
      </a:accent2>
      <a:accent3>
        <a:srgbClr val="AAAAAA"/>
      </a:accent3>
      <a:accent4>
        <a:srgbClr val="DAAE82"/>
      </a:accent4>
      <a:accent5>
        <a:srgbClr val="B8CAAA"/>
      </a:accent5>
      <a:accent6>
        <a:srgbClr val="8AB9E7"/>
      </a:accent6>
      <a:hlink>
        <a:srgbClr val="FF6633"/>
      </a:hlink>
      <a:folHlink>
        <a:srgbClr val="CC3300"/>
      </a:folHlink>
    </a:clrScheme>
    <a:fontScheme name="TRIDOT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IDOTS 1">
        <a:dk1>
          <a:srgbClr val="868686"/>
        </a:dk1>
        <a:lt1>
          <a:srgbClr val="FFCC99"/>
        </a:lt1>
        <a:dk2>
          <a:srgbClr val="000000"/>
        </a:dk2>
        <a:lt2>
          <a:srgbClr val="FF9966"/>
        </a:lt2>
        <a:accent1>
          <a:srgbClr val="669900"/>
        </a:accent1>
        <a:accent2>
          <a:srgbClr val="99CCFF"/>
        </a:accent2>
        <a:accent3>
          <a:srgbClr val="AAAAAA"/>
        </a:accent3>
        <a:accent4>
          <a:srgbClr val="DAAE82"/>
        </a:accent4>
        <a:accent5>
          <a:srgbClr val="B8CAAA"/>
        </a:accent5>
        <a:accent6>
          <a:srgbClr val="8AB9E7"/>
        </a:accent6>
        <a:hlink>
          <a:srgbClr val="FF66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DOTS 2">
        <a:dk1>
          <a:srgbClr val="000000"/>
        </a:dk1>
        <a:lt1>
          <a:srgbClr val="FDE3BA"/>
        </a:lt1>
        <a:dk2>
          <a:srgbClr val="000000"/>
        </a:dk2>
        <a:lt2>
          <a:srgbClr val="FF9933"/>
        </a:lt2>
        <a:accent1>
          <a:srgbClr val="FF3300"/>
        </a:accent1>
        <a:accent2>
          <a:srgbClr val="99CCFF"/>
        </a:accent2>
        <a:accent3>
          <a:srgbClr val="FEEFD9"/>
        </a:accent3>
        <a:accent4>
          <a:srgbClr val="000000"/>
        </a:accent4>
        <a:accent5>
          <a:srgbClr val="FFADAA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DOT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TRIDOTS</Template>
  <TotalTime>491</TotalTime>
  <Words>152</Words>
  <Application>Microsoft Macintosh PowerPoint</Application>
  <PresentationFormat>On-screen Show (4:3)</PresentationFormat>
  <Paragraphs>46</Paragraphs>
  <Slides>14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TRIDOTS</vt:lpstr>
      <vt:lpstr>Geometric Transformations</vt:lpstr>
      <vt:lpstr>Reflection, Rotation, Translation,  or Dilation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GOD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Geometric Transformations</dc:title>
  <dc:creator>Don Fisher</dc:creator>
  <cp:lastModifiedBy>Jwilson</cp:lastModifiedBy>
  <cp:revision>31</cp:revision>
  <dcterms:created xsi:type="dcterms:W3CDTF">2012-02-20T23:46:54Z</dcterms:created>
  <dcterms:modified xsi:type="dcterms:W3CDTF">2012-02-21T00:09:37Z</dcterms:modified>
</cp:coreProperties>
</file>